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4" r:id="rId1"/>
    <p:sldMasterId id="2147483666" r:id="rId2"/>
    <p:sldMasterId id="2147483673" r:id="rId3"/>
  </p:sldMasterIdLst>
  <p:notesMasterIdLst>
    <p:notesMasterId r:id="rId52"/>
  </p:notesMasterIdLst>
  <p:handoutMasterIdLst>
    <p:handoutMasterId r:id="rId53"/>
  </p:handoutMasterIdLst>
  <p:sldIdLst>
    <p:sldId id="256" r:id="rId4"/>
    <p:sldId id="367" r:id="rId5"/>
    <p:sldId id="327" r:id="rId6"/>
    <p:sldId id="328" r:id="rId7"/>
    <p:sldId id="351" r:id="rId8"/>
    <p:sldId id="332" r:id="rId9"/>
    <p:sldId id="336" r:id="rId10"/>
    <p:sldId id="348" r:id="rId11"/>
    <p:sldId id="349" r:id="rId12"/>
    <p:sldId id="335" r:id="rId13"/>
    <p:sldId id="334" r:id="rId14"/>
    <p:sldId id="329" r:id="rId15"/>
    <p:sldId id="333" r:id="rId16"/>
    <p:sldId id="330" r:id="rId17"/>
    <p:sldId id="331" r:id="rId18"/>
    <p:sldId id="340" r:id="rId19"/>
    <p:sldId id="341" r:id="rId20"/>
    <p:sldId id="368" r:id="rId21"/>
    <p:sldId id="337" r:id="rId22"/>
    <p:sldId id="338" r:id="rId23"/>
    <p:sldId id="339" r:id="rId24"/>
    <p:sldId id="342" r:id="rId25"/>
    <p:sldId id="350" r:id="rId26"/>
    <p:sldId id="343" r:id="rId27"/>
    <p:sldId id="353" r:id="rId28"/>
    <p:sldId id="354" r:id="rId29"/>
    <p:sldId id="344" r:id="rId30"/>
    <p:sldId id="355" r:id="rId31"/>
    <p:sldId id="345" r:id="rId32"/>
    <p:sldId id="357" r:id="rId33"/>
    <p:sldId id="346" r:id="rId34"/>
    <p:sldId id="352" r:id="rId35"/>
    <p:sldId id="356" r:id="rId36"/>
    <p:sldId id="358" r:id="rId37"/>
    <p:sldId id="362" r:id="rId38"/>
    <p:sldId id="360" r:id="rId39"/>
    <p:sldId id="361" r:id="rId40"/>
    <p:sldId id="366" r:id="rId41"/>
    <p:sldId id="369" r:id="rId42"/>
    <p:sldId id="326" r:id="rId43"/>
    <p:sldId id="323" r:id="rId44"/>
    <p:sldId id="325" r:id="rId45"/>
    <p:sldId id="347" r:id="rId46"/>
    <p:sldId id="370" r:id="rId47"/>
    <p:sldId id="363" r:id="rId48"/>
    <p:sldId id="364" r:id="rId49"/>
    <p:sldId id="365" r:id="rId50"/>
    <p:sldId id="322" r:id="rId51"/>
  </p:sldIdLst>
  <p:sldSz cx="9144000" cy="6858000" type="screen4x3"/>
  <p:notesSz cx="6858000" cy="9117013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333399"/>
    <a:srgbClr val="A50021"/>
    <a:srgbClr val="3333CC"/>
    <a:srgbClr val="0000FF"/>
    <a:srgbClr val="FF0000"/>
    <a:srgbClr val="00FFFF"/>
    <a:srgbClr val="33CCCC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19" autoAdjust="0"/>
    <p:restoredTop sz="94660" autoAdjust="0"/>
  </p:normalViewPr>
  <p:slideViewPr>
    <p:cSldViewPr>
      <p:cViewPr varScale="1">
        <p:scale>
          <a:sx n="86" d="100"/>
          <a:sy n="86" d="100"/>
        </p:scale>
        <p:origin x="1822" y="4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103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handoutMaster" Target="handoutMasters/handoutMaster1.xml"/><Relationship Id="rId58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61400"/>
            <a:ext cx="2971800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27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61400"/>
            <a:ext cx="2971800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FCFFC17-9D3D-43DB-958E-F6654F9671A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2546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0.jpeg>
</file>

<file path=ppt/media/image21.jpeg>
</file>

<file path=ppt/media/image22.jpeg>
</file>

<file path=ppt/media/image23.jpeg>
</file>

<file path=ppt/media/image33.gif>
</file>

<file path=ppt/media/image34.gif>
</file>

<file path=ppt/media/image35.gif>
</file>

<file path=ppt/media/image36.gif>
</file>

<file path=ppt/media/image37.gif>
</file>

<file path=ppt/media/image38.gif>
</file>

<file path=ppt/media/image4.jpeg>
</file>

<file path=ppt/media/image40.gif>
</file>

<file path=ppt/media/image41.jpg>
</file>

<file path=ppt/media/image45.png>
</file>

<file path=ppt/media/image46.jpeg>
</file>

<file path=ppt/media/image47.jpeg>
</file>

<file path=ppt/media/image5.jpeg>
</file>

<file path=ppt/media/image6.png>
</file>

<file path=ppt/media/image7.png>
</file>

<file path=ppt/media/image8.jpe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50938" y="684213"/>
            <a:ext cx="4557712" cy="34178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30700"/>
            <a:ext cx="5029200" cy="410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61400"/>
            <a:ext cx="2971800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12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61400"/>
            <a:ext cx="2971800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7110BB4-2FDD-435F-9809-EB18658ACCD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10170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84213"/>
            <a:ext cx="4556125" cy="34178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1" y="4330581"/>
            <a:ext cx="5486399" cy="410265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-US"/>
              <a:t>We finally perform inference (MAP) on the factor graph to generate the most likely SVOP quadruple.</a:t>
            </a:r>
          </a:p>
        </p:txBody>
      </p:sp>
    </p:spTree>
    <p:extLst>
      <p:ext uri="{BB962C8B-B14F-4D97-AF65-F5344CB8AC3E}">
        <p14:creationId xmlns:p14="http://schemas.microsoft.com/office/powerpoint/2010/main" val="370932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Shape 1580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84213"/>
            <a:ext cx="4556125" cy="34178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81" name="Shape 1581"/>
          <p:cNvSpPr txBox="1">
            <a:spLocks noGrp="1"/>
          </p:cNvSpPr>
          <p:nvPr>
            <p:ph type="body" idx="1"/>
          </p:nvPr>
        </p:nvSpPr>
        <p:spPr>
          <a:xfrm>
            <a:off x="685801" y="4330581"/>
            <a:ext cx="5486399" cy="410265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We go back to the original machine translation framework. Encode french sentences to vector and decode to english sentence.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Video is a sequence of frames</a:t>
            </a:r>
          </a:p>
        </p:txBody>
      </p:sp>
    </p:spTree>
    <p:extLst>
      <p:ext uri="{BB962C8B-B14F-4D97-AF65-F5344CB8AC3E}">
        <p14:creationId xmlns:p14="http://schemas.microsoft.com/office/powerpoint/2010/main" val="1022997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Shape 1666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84213"/>
            <a:ext cx="4556125" cy="34178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67" name="Shape 1667"/>
          <p:cNvSpPr txBox="1">
            <a:spLocks noGrp="1"/>
          </p:cNvSpPr>
          <p:nvPr>
            <p:ph type="body" idx="1"/>
          </p:nvPr>
        </p:nvSpPr>
        <p:spPr>
          <a:xfrm>
            <a:off x="685801" y="4330581"/>
            <a:ext cx="5486399" cy="410265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Our model uses LSTMs to encode the video clip frame by frame and then decodes it word by word to generate an english description.</a:t>
            </a:r>
          </a:p>
        </p:txBody>
      </p:sp>
    </p:spTree>
    <p:extLst>
      <p:ext uri="{BB962C8B-B14F-4D97-AF65-F5344CB8AC3E}">
        <p14:creationId xmlns:p14="http://schemas.microsoft.com/office/powerpoint/2010/main" val="1847420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Shape 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7492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0565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EA7CEF7-F006-4434-AEA7-6823688BE4D9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83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B088489-994D-484B-9E23-32B72B502E10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531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228600"/>
            <a:ext cx="1943100" cy="583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28600"/>
            <a:ext cx="5676900" cy="583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CCF07CB-B2AD-4A17-BCE4-E7C7A4C83DCF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2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457200" y="751679"/>
            <a:ext cx="8229600" cy="4012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7200"/>
            </a:lvl1pPr>
            <a:lvl2pPr rtl="0">
              <a:spcBef>
                <a:spcPts val="0"/>
              </a:spcBef>
              <a:buSzPct val="100000"/>
              <a:defRPr sz="7200"/>
            </a:lvl2pPr>
            <a:lvl3pPr rtl="0">
              <a:spcBef>
                <a:spcPts val="0"/>
              </a:spcBef>
              <a:buSzPct val="100000"/>
              <a:defRPr sz="7200"/>
            </a:lvl3pPr>
            <a:lvl4pPr rtl="0">
              <a:spcBef>
                <a:spcPts val="0"/>
              </a:spcBef>
              <a:buSzPct val="100000"/>
              <a:defRPr sz="7200"/>
            </a:lvl4pPr>
            <a:lvl5pPr rtl="0">
              <a:spcBef>
                <a:spcPts val="0"/>
              </a:spcBef>
              <a:buSzPct val="100000"/>
              <a:defRPr sz="7200"/>
            </a:lvl5pPr>
            <a:lvl6pPr rtl="0">
              <a:spcBef>
                <a:spcPts val="0"/>
              </a:spcBef>
              <a:buSzPct val="100000"/>
              <a:defRPr sz="7200"/>
            </a:lvl6pPr>
            <a:lvl7pPr rtl="0">
              <a:spcBef>
                <a:spcPts val="0"/>
              </a:spcBef>
              <a:buSzPct val="100000"/>
              <a:defRPr sz="7200"/>
            </a:lvl7pPr>
            <a:lvl8pPr rtl="0">
              <a:spcBef>
                <a:spcPts val="0"/>
              </a:spcBef>
              <a:buSzPct val="100000"/>
              <a:defRPr sz="7200"/>
            </a:lvl8pPr>
            <a:lvl9pPr rtl="0">
              <a:spcBef>
                <a:spcPts val="0"/>
              </a:spcBef>
              <a:buSzPct val="100000"/>
              <a:defRPr sz="7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457200" y="4955207"/>
            <a:ext cx="8229600" cy="1643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1pPr>
            <a:lvl2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2pPr>
            <a:lvl3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3pPr>
            <a:lvl4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4pPr>
            <a:lvl5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5pPr>
            <a:lvl6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6pPr>
            <a:lvl7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7pPr>
            <a:lvl8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8pPr>
            <a:lvl9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12" name="Shape 12"/>
          <p:cNvCxnSpPr/>
          <p:nvPr/>
        </p:nvCxnSpPr>
        <p:spPr>
          <a:xfrm>
            <a:off x="457200" y="548639"/>
            <a:ext cx="8229600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Shape 13"/>
          <p:cNvCxnSpPr/>
          <p:nvPr/>
        </p:nvCxnSpPr>
        <p:spPr>
          <a:xfrm>
            <a:off x="457200" y="4844509"/>
            <a:ext cx="8229600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56818" y="6333133"/>
            <a:ext cx="5486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04896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>
                <a:solidFill>
                  <a:srgbClr val="DA0002"/>
                </a:solidFill>
              </a:defRPr>
            </a:lvl1pPr>
            <a:lvl2pPr rtl="0">
              <a:spcBef>
                <a:spcPts val="0"/>
              </a:spcBef>
              <a:defRPr>
                <a:solidFill>
                  <a:srgbClr val="DA0002"/>
                </a:solidFill>
              </a:defRPr>
            </a:lvl2pPr>
            <a:lvl3pPr rtl="0">
              <a:spcBef>
                <a:spcPts val="0"/>
              </a:spcBef>
              <a:defRPr>
                <a:solidFill>
                  <a:srgbClr val="DA0002"/>
                </a:solidFill>
              </a:defRPr>
            </a:lvl3pPr>
            <a:lvl4pPr rtl="0">
              <a:spcBef>
                <a:spcPts val="0"/>
              </a:spcBef>
              <a:defRPr>
                <a:solidFill>
                  <a:srgbClr val="DA0002"/>
                </a:solidFill>
              </a:defRPr>
            </a:lvl4pPr>
            <a:lvl5pPr rtl="0">
              <a:spcBef>
                <a:spcPts val="0"/>
              </a:spcBef>
              <a:defRPr>
                <a:solidFill>
                  <a:srgbClr val="DA0002"/>
                </a:solidFill>
              </a:defRPr>
            </a:lvl5pPr>
            <a:lvl6pPr rtl="0">
              <a:spcBef>
                <a:spcPts val="0"/>
              </a:spcBef>
              <a:defRPr>
                <a:solidFill>
                  <a:srgbClr val="DA0002"/>
                </a:solidFill>
              </a:defRPr>
            </a:lvl6pPr>
            <a:lvl7pPr rtl="0">
              <a:spcBef>
                <a:spcPts val="0"/>
              </a:spcBef>
              <a:defRPr>
                <a:solidFill>
                  <a:srgbClr val="DA0002"/>
                </a:solidFill>
              </a:defRPr>
            </a:lvl7pPr>
            <a:lvl8pPr rtl="0">
              <a:spcBef>
                <a:spcPts val="0"/>
              </a:spcBef>
              <a:defRPr>
                <a:solidFill>
                  <a:srgbClr val="DA0002"/>
                </a:solidFill>
              </a:defRPr>
            </a:lvl8pPr>
            <a:lvl9pPr rtl="0">
              <a:spcBef>
                <a:spcPts val="0"/>
              </a:spcBef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57200" y="1600218"/>
            <a:ext cx="3994500" cy="4967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692273" y="1600218"/>
            <a:ext cx="3994500" cy="4967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24" name="Shape 24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 cmpd="sng">
            <a:solidFill>
              <a:srgbClr val="DA000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556818" y="6333133"/>
            <a:ext cx="5486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7680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28" name="Shape 28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556818" y="6333133"/>
            <a:ext cx="5486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278761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57200" y="150852"/>
            <a:ext cx="8229600" cy="0"/>
          </a:xfrm>
          <a:prstGeom prst="straightConnector1">
            <a:avLst/>
          </a:prstGeom>
          <a:noFill/>
          <a:ln w="508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556818" y="6333133"/>
            <a:ext cx="5486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68030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74654"/>
            <a:ext cx="8229600" cy="114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457200" y="1600203"/>
            <a:ext cx="8229600" cy="452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92100" indent="-114300" algn="l" rtl="0">
              <a:spcBef>
                <a:spcPts val="60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635000" indent="-88900" algn="l" rtl="0">
              <a:spcBef>
                <a:spcPts val="50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990600" indent="-762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384300" indent="-101600" algn="l" rtl="0">
              <a:spcBef>
                <a:spcPts val="3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1778000" indent="-101600" algn="l" rtl="0">
              <a:spcBef>
                <a:spcPts val="3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171700" indent="-101600" algn="l" rtl="0">
              <a:spcBef>
                <a:spcPts val="3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565400" indent="-101600" algn="l" rtl="0">
              <a:spcBef>
                <a:spcPts val="3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2959100" indent="-101600" algn="l" rtl="0">
              <a:spcBef>
                <a:spcPts val="3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352800" indent="-101600" algn="l" rtl="0">
              <a:spcBef>
                <a:spcPts val="3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457207" y="6356352"/>
            <a:ext cx="2133599" cy="36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393700" marR="0" indent="0" algn="l" rtl="0">
              <a:spcBef>
                <a:spcPts val="0"/>
              </a:spcBef>
              <a:defRPr/>
            </a:lvl2pPr>
            <a:lvl3pPr marL="787400" marR="0" indent="0" algn="l" rtl="0">
              <a:spcBef>
                <a:spcPts val="0"/>
              </a:spcBef>
              <a:defRPr/>
            </a:lvl3pPr>
            <a:lvl4pPr marL="1181100" marR="0" indent="0" algn="l" rtl="0">
              <a:spcBef>
                <a:spcPts val="0"/>
              </a:spcBef>
              <a:defRPr/>
            </a:lvl4pPr>
            <a:lvl5pPr marL="1574800" marR="0" indent="0" algn="l" rtl="0">
              <a:spcBef>
                <a:spcPts val="0"/>
              </a:spcBef>
              <a:defRPr/>
            </a:lvl5pPr>
            <a:lvl6pPr marL="1968500" marR="0" indent="0" algn="l" rtl="0">
              <a:spcBef>
                <a:spcPts val="0"/>
              </a:spcBef>
              <a:defRPr/>
            </a:lvl6pPr>
            <a:lvl7pPr marL="2362200" marR="0" indent="0" algn="l" rtl="0">
              <a:spcBef>
                <a:spcPts val="0"/>
              </a:spcBef>
              <a:defRPr/>
            </a:lvl7pPr>
            <a:lvl8pPr marL="2755900" marR="0" indent="0" algn="l" rtl="0">
              <a:spcBef>
                <a:spcPts val="0"/>
              </a:spcBef>
              <a:defRPr/>
            </a:lvl8pPr>
            <a:lvl9pPr marL="3149600" marR="0" indent="-12700" algn="l" rtl="0">
              <a:spcBef>
                <a:spcPts val="0"/>
              </a:spcBef>
              <a:defRPr/>
            </a:lvl9pPr>
          </a:lstStyle>
          <a:p>
            <a:pPr fontAlgn="auto"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393700" marR="0" indent="0" algn="l" rtl="0">
              <a:spcBef>
                <a:spcPts val="0"/>
              </a:spcBef>
              <a:defRPr/>
            </a:lvl2pPr>
            <a:lvl3pPr marL="787400" marR="0" indent="0" algn="l" rtl="0">
              <a:spcBef>
                <a:spcPts val="0"/>
              </a:spcBef>
              <a:defRPr/>
            </a:lvl3pPr>
            <a:lvl4pPr marL="1181100" marR="0" indent="0" algn="l" rtl="0">
              <a:spcBef>
                <a:spcPts val="0"/>
              </a:spcBef>
              <a:defRPr/>
            </a:lvl4pPr>
            <a:lvl5pPr marL="1574800" marR="0" indent="0" algn="l" rtl="0">
              <a:spcBef>
                <a:spcPts val="0"/>
              </a:spcBef>
              <a:defRPr/>
            </a:lvl5pPr>
            <a:lvl6pPr marL="1968500" marR="0" indent="0" algn="l" rtl="0">
              <a:spcBef>
                <a:spcPts val="0"/>
              </a:spcBef>
              <a:defRPr/>
            </a:lvl6pPr>
            <a:lvl7pPr marL="2362200" marR="0" indent="0" algn="l" rtl="0">
              <a:spcBef>
                <a:spcPts val="0"/>
              </a:spcBef>
              <a:defRPr/>
            </a:lvl7pPr>
            <a:lvl8pPr marL="2755900" marR="0" indent="0" algn="l" rtl="0">
              <a:spcBef>
                <a:spcPts val="0"/>
              </a:spcBef>
              <a:defRPr/>
            </a:lvl8pPr>
            <a:lvl9pPr marL="3149600" marR="0" indent="-12700" algn="l" rtl="0">
              <a:spcBef>
                <a:spcPts val="0"/>
              </a:spcBef>
              <a:defRPr/>
            </a:lvl9pPr>
          </a:lstStyle>
          <a:p>
            <a:pPr fontAlgn="auto"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6553217" y="6356352"/>
            <a:ext cx="2133599" cy="36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1242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0" y="2089800"/>
            <a:ext cx="9144000" cy="267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30813" y="2519600"/>
            <a:ext cx="8282399" cy="2022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algn="ctr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algn="ctr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algn="ctr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algn="ctr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algn="ctr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algn="ctr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algn="ctr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algn="ctr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472484" y="6217621"/>
            <a:ext cx="5486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273385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457200" y="751679"/>
            <a:ext cx="8229600" cy="4012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indent="457200">
              <a:buSzPct val="100000"/>
              <a:defRPr sz="7200"/>
            </a:lvl1pPr>
            <a:lvl2pPr indent="457200">
              <a:buSzPct val="100000"/>
              <a:defRPr sz="7200"/>
            </a:lvl2pPr>
            <a:lvl3pPr indent="457200">
              <a:buSzPct val="100000"/>
              <a:defRPr sz="7200"/>
            </a:lvl3pPr>
            <a:lvl4pPr indent="457200">
              <a:buSzPct val="100000"/>
              <a:defRPr sz="7200"/>
            </a:lvl4pPr>
            <a:lvl5pPr indent="457200">
              <a:buSzPct val="100000"/>
              <a:defRPr sz="7200"/>
            </a:lvl5pPr>
            <a:lvl6pPr indent="457200">
              <a:buSzPct val="100000"/>
              <a:defRPr sz="7200"/>
            </a:lvl6pPr>
            <a:lvl7pPr indent="457200">
              <a:buSzPct val="100000"/>
              <a:defRPr sz="7200"/>
            </a:lvl7pPr>
            <a:lvl8pPr indent="457200">
              <a:buSzPct val="100000"/>
              <a:defRPr sz="7200"/>
            </a:lvl8pPr>
            <a:lvl9pPr indent="457200">
              <a:buSzPct val="100000"/>
              <a:defRPr sz="7200"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457200" y="4955189"/>
            <a:ext cx="8229600" cy="1643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indent="30480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1pPr>
            <a:lvl2pPr marL="0" indent="30480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2pPr>
            <a:lvl3pPr marL="0" indent="30480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3pPr>
            <a:lvl4pPr marL="0" indent="30480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4pPr>
            <a:lvl5pPr marL="0" indent="30480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5pPr>
            <a:lvl6pPr marL="0" indent="30480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6pPr>
            <a:lvl7pPr marL="0" indent="30480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7pPr>
            <a:lvl8pPr marL="0" indent="30480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8pPr>
            <a:lvl9pPr marL="0" indent="304800"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11" name="Shape 11"/>
          <p:cNvCxnSpPr/>
          <p:nvPr/>
        </p:nvCxnSpPr>
        <p:spPr>
          <a:xfrm>
            <a:off x="457200" y="548639"/>
            <a:ext cx="8229600" cy="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Shape 12"/>
          <p:cNvCxnSpPr/>
          <p:nvPr/>
        </p:nvCxnSpPr>
        <p:spPr>
          <a:xfrm>
            <a:off x="457200" y="4844510"/>
            <a:ext cx="8229600" cy="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2478157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>
                <a:solidFill>
                  <a:srgbClr val="DA0002"/>
                </a:solidFill>
              </a:defRPr>
            </a:lvl1pPr>
            <a:lvl2pPr>
              <a:defRPr>
                <a:solidFill>
                  <a:srgbClr val="DA0002"/>
                </a:solidFill>
              </a:defRPr>
            </a:lvl2pPr>
            <a:lvl3pPr>
              <a:defRPr>
                <a:solidFill>
                  <a:srgbClr val="DA0002"/>
                </a:solidFill>
              </a:defRPr>
            </a:lvl3pPr>
            <a:lvl4pPr>
              <a:defRPr>
                <a:solidFill>
                  <a:srgbClr val="DA0002"/>
                </a:solidFill>
              </a:defRPr>
            </a:lvl4pPr>
            <a:lvl5pPr>
              <a:defRPr>
                <a:solidFill>
                  <a:srgbClr val="DA0002"/>
                </a:solidFill>
              </a:defRPr>
            </a:lvl5pPr>
            <a:lvl6pPr>
              <a:defRPr>
                <a:solidFill>
                  <a:srgbClr val="DA0002"/>
                </a:solidFill>
              </a:defRPr>
            </a:lvl6pPr>
            <a:lvl7pPr>
              <a:defRPr>
                <a:solidFill>
                  <a:srgbClr val="DA0002"/>
                </a:solidFill>
              </a:defRPr>
            </a:lvl7pPr>
            <a:lvl8pPr>
              <a:defRPr>
                <a:solidFill>
                  <a:srgbClr val="DA0002"/>
                </a:solidFill>
              </a:defRPr>
            </a:lvl8pPr>
            <a:lvl9pPr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>
            <a:solidFill>
              <a:srgbClr val="DA000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43175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807B0A0-3952-48D0-A831-2CBA31B04643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614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>
                <a:solidFill>
                  <a:srgbClr val="DA0002"/>
                </a:solidFill>
              </a:defRPr>
            </a:lvl1pPr>
            <a:lvl2pPr>
              <a:defRPr>
                <a:solidFill>
                  <a:srgbClr val="DA0002"/>
                </a:solidFill>
              </a:defRPr>
            </a:lvl2pPr>
            <a:lvl3pPr>
              <a:defRPr>
                <a:solidFill>
                  <a:srgbClr val="DA0002"/>
                </a:solidFill>
              </a:defRPr>
            </a:lvl3pPr>
            <a:lvl4pPr>
              <a:defRPr>
                <a:solidFill>
                  <a:srgbClr val="DA0002"/>
                </a:solidFill>
              </a:defRPr>
            </a:lvl4pPr>
            <a:lvl5pPr>
              <a:defRPr>
                <a:solidFill>
                  <a:srgbClr val="DA0002"/>
                </a:solidFill>
              </a:defRPr>
            </a:lvl5pPr>
            <a:lvl6pPr>
              <a:defRPr>
                <a:solidFill>
                  <a:srgbClr val="DA0002"/>
                </a:solidFill>
              </a:defRPr>
            </a:lvl6pPr>
            <a:lvl7pPr>
              <a:defRPr>
                <a:solidFill>
                  <a:srgbClr val="DA0002"/>
                </a:solidFill>
              </a:defRPr>
            </a:lvl7pPr>
            <a:lvl8pPr>
              <a:defRPr>
                <a:solidFill>
                  <a:srgbClr val="DA0002"/>
                </a:solidFill>
              </a:defRPr>
            </a:lvl8pPr>
            <a:lvl9pPr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cxnSp>
        <p:nvCxnSpPr>
          <p:cNvPr id="21" name="Shape 21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>
            <a:solidFill>
              <a:srgbClr val="DA000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023495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285750" indent="-171450" algn="ctr">
              <a:spcBef>
                <a:spcPts val="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cxnSp>
        <p:nvCxnSpPr>
          <p:cNvPr id="27" name="Shape 27"/>
          <p:cNvCxnSpPr/>
          <p:nvPr/>
        </p:nvCxnSpPr>
        <p:spPr>
          <a:xfrm>
            <a:off x="457200" y="5757014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4439588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hape 29"/>
          <p:cNvCxnSpPr/>
          <p:nvPr/>
        </p:nvCxnSpPr>
        <p:spPr>
          <a:xfrm>
            <a:off x="457200" y="150852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450705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99" cy="14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buNone/>
              <a:defRPr/>
            </a:lvl1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ubTitle" idx="1"/>
          </p:nvPr>
        </p:nvSpPr>
        <p:spPr>
          <a:xfrm>
            <a:off x="457200" y="1604520"/>
            <a:ext cx="8046300" cy="397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59322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, Content over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99" cy="14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buNone/>
              <a:defRPr/>
            </a:lvl1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046300" cy="189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buNone/>
              <a:defRPr/>
            </a:lvl1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57200" y="3681719"/>
            <a:ext cx="8046300" cy="189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3159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3CB144C-2FF8-4C1C-B0C2-0FB5C5743681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28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371600"/>
            <a:ext cx="3810000" cy="46878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3810000" cy="46878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3AA17CB-C272-4C3A-9440-1CCC2A1404B2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26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57332CB-A1FF-4A7C-B5A2-A8F58944CFB8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81E201F-71B8-4897-9324-6A7C6A8361B2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7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65953B9-BB13-4AEB-9292-38E137499AB6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212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D4035C7-83C1-4E31-B83C-6C21CA8461E9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9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CA904EA-AA98-41EF-90BB-89C5E39469F4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929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7772400" cy="99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371600"/>
            <a:ext cx="7772400" cy="4687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level Second 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554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8600" y="64008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FF9933"/>
                </a:solidFill>
              </a:defRPr>
            </a:lvl1pPr>
          </a:lstStyle>
          <a:p>
            <a:endParaRPr lang="en-US"/>
          </a:p>
        </p:txBody>
      </p:sp>
      <p:sp>
        <p:nvSpPr>
          <p:cNvPr id="65541" name="Line 5"/>
          <p:cNvSpPr>
            <a:spLocks noChangeShapeType="1"/>
          </p:cNvSpPr>
          <p:nvPr/>
        </p:nvSpPr>
        <p:spPr bwMode="auto">
          <a:xfrm>
            <a:off x="533400" y="1295400"/>
            <a:ext cx="8077200" cy="0"/>
          </a:xfrm>
          <a:prstGeom prst="line">
            <a:avLst/>
          </a:prstGeom>
          <a:noFill/>
          <a:ln w="76200">
            <a:solidFill>
              <a:srgbClr val="FF505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554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4200" y="64008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" pitchFamily="34" charset="0"/>
              </a:defRPr>
            </a:lvl1pPr>
          </a:lstStyle>
          <a:p>
            <a:fld id="{B6995BAD-5332-4498-A705-54A27CF8006A}" type="slidenum">
              <a:rPr lang="en-US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65543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008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Clr>
                <a:srgbClr val="FF0000"/>
              </a:buClr>
              <a:buFontTx/>
              <a:buChar char="•"/>
              <a:defRPr sz="1400">
                <a:solidFill>
                  <a:srgbClr val="CC6600"/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2pPr>
      <a:lvl3pPr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3pPr>
      <a:lvl4pPr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4pPr>
      <a:lvl5pPr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FF0000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CC00"/>
        </a:buClr>
        <a:buChar char="–"/>
        <a:defRPr sz="2800">
          <a:solidFill>
            <a:srgbClr val="333399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3333CC"/>
        </a:buClr>
        <a:buChar char="•"/>
        <a:defRPr sz="2400">
          <a:solidFill>
            <a:srgbClr val="006600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3333CC"/>
        </a:buClr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3333CC"/>
        </a:buClr>
        <a:buChar char="»"/>
        <a:defRPr sz="2000">
          <a:solidFill>
            <a:srgbClr val="0000CC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33CC"/>
        </a:buClr>
        <a:buChar char="»"/>
        <a:defRPr sz="2000">
          <a:solidFill>
            <a:srgbClr val="0000CC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33CC"/>
        </a:buClr>
        <a:buChar char="»"/>
        <a:defRPr sz="2000">
          <a:solidFill>
            <a:srgbClr val="0000CC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33CC"/>
        </a:buClr>
        <a:buChar char="»"/>
        <a:defRPr sz="2000">
          <a:solidFill>
            <a:srgbClr val="0000CC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33CC"/>
        </a:buClr>
        <a:buChar char="»"/>
        <a:defRPr sz="2000">
          <a:solidFill>
            <a:srgbClr val="0000CC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1pPr>
            <a:lvl2pPr rtl="0"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2pPr>
            <a:lvl3pPr rtl="0"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3pPr>
            <a:lvl4pPr rtl="0"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4pPr>
            <a:lvl5pPr rtl="0"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5pPr>
            <a:lvl6pPr rtl="0"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6pPr>
            <a:lvl7pPr rtl="0"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7pPr>
            <a:lvl8pPr rtl="0"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8pPr>
            <a:lvl9pPr rtl="0"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18"/>
            <a:ext cx="8229600" cy="4967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 rtl="0"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 rtl="0"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7" name="Shape 7"/>
          <p:cNvCxnSpPr/>
          <p:nvPr/>
        </p:nvCxnSpPr>
        <p:spPr>
          <a:xfrm>
            <a:off x="457200" y="6697679"/>
            <a:ext cx="8229600" cy="0"/>
          </a:xfrm>
          <a:prstGeom prst="straightConnector1">
            <a:avLst/>
          </a:prstGeom>
          <a:noFill/>
          <a:ln w="508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56818" y="6333133"/>
            <a:ext cx="548699" cy="52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z="13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pPr algn="r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 sz="13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975476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</p:sldLayoutIdLst>
  <p:hf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marL="0"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1pPr>
            <a:lvl2pPr marL="0" indent="228600"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2pPr>
            <a:lvl3pPr marL="0" indent="228600"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3pPr>
            <a:lvl4pPr marL="0" indent="228600"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4pPr>
            <a:lvl5pPr marL="0" indent="228600"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5pPr>
            <a:lvl6pPr marL="0" indent="228600"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6pPr>
            <a:lvl7pPr marL="0" indent="228600"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7pPr>
            <a:lvl8pPr marL="0" indent="228600"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8pPr>
            <a:lvl9pPr marL="0" indent="228600"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342900" indent="-152400"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 marL="742950" indent="-133350"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 marL="1143000" indent="-76200"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 marL="1600200" indent="-11430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 marL="2057400" indent="-11430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 marL="2514600" indent="-11430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 marL="2971800" indent="-11430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 marL="3429000" indent="-11430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 marL="3886200" indent="-11430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7" name="Shape 7"/>
          <p:cNvCxnSpPr/>
          <p:nvPr/>
        </p:nvCxnSpPr>
        <p:spPr>
          <a:xfrm>
            <a:off x="457200" y="6697679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699421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ites.google.com/site/nips2011languagevisionworkshop/home/goog_1669786801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3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gif"/><Relationship Id="rId4" Type="http://schemas.openxmlformats.org/officeDocument/2006/relationships/image" Target="../media/image34.gi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gif"/><Relationship Id="rId4" Type="http://schemas.openxmlformats.org/officeDocument/2006/relationships/image" Target="../media/image37.gi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gi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4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6DDFFD2-CCC1-4197-A110-AE0D14BC73B3}" type="slidenum">
              <a:rPr lang="en-US"/>
              <a:pPr/>
              <a:t>1</a:t>
            </a:fld>
            <a:endParaRPr lang="en-US">
              <a:latin typeface="Times New Roman" pitchFamily="18" charset="0"/>
            </a:endParaRPr>
          </a:p>
        </p:txBody>
      </p:sp>
      <p:sp>
        <p:nvSpPr>
          <p:cNvPr id="90116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b="1" dirty="0"/>
              <a:t>Visually Grounded Language:</a:t>
            </a:r>
            <a:br>
              <a:rPr lang="en-US" sz="4000" b="1" dirty="0"/>
            </a:br>
            <a:r>
              <a:rPr lang="en-US" sz="4000" b="1" dirty="0"/>
              <a:t>Past, Present, and Future</a:t>
            </a:r>
          </a:p>
        </p:txBody>
      </p:sp>
      <p:sp>
        <p:nvSpPr>
          <p:cNvPr id="90119" name="Rectangle 7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FF0000"/>
                </a:solidFill>
              </a:rPr>
              <a:t>Raymond J. Mooney</a:t>
            </a:r>
          </a:p>
          <a:p>
            <a:r>
              <a:rPr lang="en-US" sz="2800" dirty="0"/>
              <a:t>Dept. of Computer Science</a:t>
            </a:r>
          </a:p>
          <a:p>
            <a:r>
              <a:rPr lang="en-US" sz="2800" dirty="0">
                <a:solidFill>
                  <a:srgbClr val="006600"/>
                </a:solidFill>
              </a:rPr>
              <a:t>University of Texas at Austin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7C62B-9337-4D9F-AD44-CA3950F4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Grounding in Virtual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82FA3-9E4E-4F39-BCC3-CAB1D06F3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71600"/>
            <a:ext cx="8077200" cy="4687888"/>
          </a:xfrm>
        </p:spPr>
        <p:txBody>
          <a:bodyPr/>
          <a:lstStyle/>
          <a:p>
            <a:r>
              <a:rPr lang="en-US" dirty="0"/>
              <a:t>I started my work on language grounding in virtual environments to avoid difficult perception problems.</a:t>
            </a:r>
          </a:p>
          <a:p>
            <a:pPr lvl="1"/>
            <a:r>
              <a:rPr lang="en-US" dirty="0"/>
              <a:t>Sportscasting for simulated                       </a:t>
            </a:r>
            <a:r>
              <a:rPr lang="en-US" dirty="0" err="1"/>
              <a:t>Robocup</a:t>
            </a:r>
            <a:r>
              <a:rPr lang="en-US" dirty="0"/>
              <a:t> </a:t>
            </a:r>
            <a:r>
              <a:rPr lang="en-US" sz="2400" dirty="0"/>
              <a:t>(Chen &amp; Mooney, 2008)</a:t>
            </a:r>
          </a:p>
          <a:p>
            <a:pPr lvl="2"/>
            <a:r>
              <a:rPr lang="en-US" dirty="0"/>
              <a:t>Red 2 passes to Red 4.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NL direction following in a virtual                 building </a:t>
            </a:r>
            <a:r>
              <a:rPr lang="en-US" sz="2400" dirty="0"/>
              <a:t>(Chen &amp; Mooney, 2011)</a:t>
            </a:r>
            <a:endParaRPr lang="en-US" dirty="0"/>
          </a:p>
          <a:p>
            <a:pPr lvl="2"/>
            <a:r>
              <a:rPr lang="en-US" dirty="0"/>
              <a:t>Turn left at the coat rack.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3992C-FF75-4468-9157-F96B67573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10</a:t>
            </a:fld>
            <a:endParaRPr lang="en-US">
              <a:latin typeface="+mn-lt"/>
            </a:endParaRPr>
          </a:p>
        </p:txBody>
      </p:sp>
      <p:pic>
        <p:nvPicPr>
          <p:cNvPr id="5" name="Picture 4" descr="soccer1">
            <a:extLst>
              <a:ext uri="{FF2B5EF4-FFF2-40B4-BE49-F238E27FC236}">
                <a16:creationId xmlns:a16="http://schemas.microsoft.com/office/drawing/2014/main" id="{D5FC2471-F61F-469A-892C-A9582EFBC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399" y="2667000"/>
            <a:ext cx="2350975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06F5C7-0DBC-4C67-9D74-B02E053418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4701589"/>
            <a:ext cx="2380279" cy="1697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297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3CF89-EA5E-4D6A-875F-B9DC6F85C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and Vision as </a:t>
            </a:r>
            <a:br>
              <a:rPr lang="en-US" dirty="0"/>
            </a:br>
            <a:r>
              <a:rPr lang="en-US" dirty="0"/>
              <a:t>Two Views for Co-training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B4A94-9EF0-444E-BFBA-BA3F71B13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924800" cy="2743200"/>
          </a:xfrm>
        </p:spPr>
        <p:txBody>
          <a:bodyPr/>
          <a:lstStyle/>
          <a:p>
            <a:r>
              <a:rPr lang="en-US" sz="2800" dirty="0"/>
              <a:t>“Watch, Listen &amp; Learn: Co-training on Captioned Images and Videos” Gupta, Kim, </a:t>
            </a:r>
            <a:r>
              <a:rPr lang="en-US" sz="2800" dirty="0" err="1"/>
              <a:t>Grauman</a:t>
            </a:r>
            <a:r>
              <a:rPr lang="en-US" sz="2800" dirty="0"/>
              <a:t> and Mooney, </a:t>
            </a:r>
            <a:r>
              <a:rPr lang="en-US" sz="2800" i="1" dirty="0"/>
              <a:t>ECML/PKDD </a:t>
            </a:r>
            <a:r>
              <a:rPr lang="en-US" sz="2800" dirty="0"/>
              <a:t>2008.</a:t>
            </a:r>
          </a:p>
          <a:p>
            <a:r>
              <a:rPr lang="en-US" sz="2800" dirty="0"/>
              <a:t>Semi-supervised classification of captioned images and videos using linguistic and visual “views”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C0E44D-97C8-47BB-B4A4-8F1E75E3AF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11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61DB5E-725A-4E19-9C9B-381C56E52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581400"/>
            <a:ext cx="644607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027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AA2FE-933F-46D9-B4F2-6AFCA18A7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841" y="149376"/>
            <a:ext cx="7772400" cy="990600"/>
          </a:xfrm>
        </p:spPr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Workshop on Language and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D3635-D53B-4219-A6FB-4535AC035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3200400"/>
          </a:xfrm>
        </p:spPr>
        <p:txBody>
          <a:bodyPr/>
          <a:lstStyle/>
          <a:p>
            <a:r>
              <a:rPr lang="en-US" i="1" dirty="0"/>
              <a:t>NIPS 2011 Workshop on Integrating Language and Vision</a:t>
            </a:r>
            <a:r>
              <a:rPr lang="en-US" dirty="0"/>
              <a:t>, Sierra Nevada, Spain, Dec. 16, 2011.</a:t>
            </a:r>
          </a:p>
          <a:p>
            <a:r>
              <a:rPr lang="en-US" dirty="0"/>
              <a:t>Organized by Trevor Darrell, Kate </a:t>
            </a:r>
            <a:r>
              <a:rPr lang="en-US" dirty="0" err="1"/>
              <a:t>Saenko</a:t>
            </a:r>
            <a:r>
              <a:rPr lang="en-US" dirty="0"/>
              <a:t>, and myself.</a:t>
            </a:r>
          </a:p>
          <a:p>
            <a:r>
              <a:rPr lang="en-US" dirty="0"/>
              <a:t>Invited Speakers: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3940CC-81DA-4A1C-B54D-F91676D7A9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12</a:t>
            </a:fld>
            <a:endParaRPr lang="en-US">
              <a:latin typeface="+mn-lt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2D6BD8C-4523-40E7-9CF6-F68992F5FB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4913" y="4399067"/>
            <a:ext cx="4227439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Tamara Berg, Stony Brook University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Dieter Fox, University of Washington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Mirella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Lapata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2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University of Edinburgh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Percy Liang, Stanford University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Julia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Hockenmaier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UIUC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14AF98A2-07B9-4673-AD92-BC8F5234B7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4648200"/>
            <a:ext cx="4603696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Louis-Philippe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Morency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USC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Stanley Peters, Stanford University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Kate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Saenko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&amp;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Yangqing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Jia, UC Berkeley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Jeff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Siskind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Purdue University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Josh Tenenbaum, MIT </a:t>
            </a:r>
          </a:p>
        </p:txBody>
      </p:sp>
    </p:spTree>
    <p:extLst>
      <p:ext uri="{BB962C8B-B14F-4D97-AF65-F5344CB8AC3E}">
        <p14:creationId xmlns:p14="http://schemas.microsoft.com/office/powerpoint/2010/main" val="1892411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Spate of Workshops</a:t>
            </a:r>
            <a:br>
              <a:rPr lang="en-US" dirty="0"/>
            </a:br>
            <a:r>
              <a:rPr lang="en-US" dirty="0"/>
              <a:t>on Grounded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76400"/>
            <a:ext cx="7924800" cy="4687888"/>
          </a:xfrm>
        </p:spPr>
        <p:txBody>
          <a:bodyPr/>
          <a:lstStyle/>
          <a:p>
            <a:r>
              <a:rPr lang="en-US" sz="2800" dirty="0"/>
              <a:t>NAACL-2012 Workshop on Semantic Interpretation in an Actionable Context</a:t>
            </a:r>
          </a:p>
          <a:p>
            <a:r>
              <a:rPr lang="en-US" sz="2800" dirty="0"/>
              <a:t>AAAI-2012 Workshop on Grounding Language for Physical Systems</a:t>
            </a:r>
          </a:p>
          <a:p>
            <a:r>
              <a:rPr lang="en-US" sz="2800" dirty="0"/>
              <a:t>NAACL-2013 Workshop on Vision and Language</a:t>
            </a:r>
          </a:p>
          <a:p>
            <a:r>
              <a:rPr lang="en-US" sz="2800" dirty="0"/>
              <a:t>CVPR-2013 Workshop on Language for Vision</a:t>
            </a:r>
          </a:p>
          <a:p>
            <a:r>
              <a:rPr lang="en-US" sz="2800" dirty="0"/>
              <a:t>UW-MSR 2013 Summer Institute on Understanding Situated Language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9E5FFA-2973-43B1-99F6-C66376BCE238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13</a:t>
            </a:fld>
            <a:endParaRPr lang="en-US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10429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Captioning of Images</a:t>
            </a:r>
            <a:br>
              <a:rPr lang="en-US" dirty="0"/>
            </a:br>
            <a:r>
              <a:rPr lang="en-US" sz="2800" dirty="0">
                <a:solidFill>
                  <a:srgbClr val="008000"/>
                </a:solidFill>
              </a:rPr>
              <a:t>(Kuznetsova et al., ACL-12)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534400" cy="4687888"/>
          </a:xfrm>
        </p:spPr>
        <p:txBody>
          <a:bodyPr/>
          <a:lstStyle/>
          <a:p>
            <a:r>
              <a:rPr lang="en-US" dirty="0"/>
              <a:t>Trained on 1 million photos from Flickr that were filtered so that they contain useful captions.</a:t>
            </a:r>
          </a:p>
          <a:p>
            <a:r>
              <a:rPr lang="en-US" dirty="0"/>
              <a:t>Extracts features from images using state-of-the-art object, scene, and “stuff” recognizers from computer vision.</a:t>
            </a:r>
          </a:p>
          <a:p>
            <a:r>
              <a:rPr lang="en-US" dirty="0"/>
              <a:t>Composes sentences for novel images by using Integer Linear Programming to optimally stitch together phrases from similar training images.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9E5FFA-2973-43B1-99F6-C66376BCE238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14</a:t>
            </a:fld>
            <a:endParaRPr lang="en-US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3611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Generated Image Descriptions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9E5FFA-2973-43B1-99F6-C66376BCE238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15</a:t>
            </a:fld>
            <a:endParaRPr lang="en-US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175" y="1361943"/>
            <a:ext cx="6477000" cy="3155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920" y="4623515"/>
            <a:ext cx="2745509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6741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3AD89-0D24-4E38-83C2-9481F24F1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Video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B4C6B-27CE-4F35-80BB-D346DF1DE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8153400" cy="1600200"/>
          </a:xfrm>
        </p:spPr>
        <p:txBody>
          <a:bodyPr/>
          <a:lstStyle/>
          <a:p>
            <a:r>
              <a:rPr lang="en-US" dirty="0"/>
              <a:t>Generate an NL video description by training a suite of SVM-based visual recognizers and composing their outputs into a coherent sentence using a graphical model </a:t>
            </a:r>
            <a:r>
              <a:rPr lang="en-US" sz="2800" dirty="0"/>
              <a:t>(Krishnamoorthy et al., 2013; Thomason et al., 2014)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024D9F-0F37-4E29-97E3-E6524DED806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16</a:t>
            </a:fld>
            <a:endParaRPr lang="en-US">
              <a:latin typeface="+mn-lt"/>
            </a:endParaRPr>
          </a:p>
        </p:txBody>
      </p:sp>
      <p:pic>
        <p:nvPicPr>
          <p:cNvPr id="5" name="Shape 70">
            <a:extLst>
              <a:ext uri="{FF2B5EF4-FFF2-40B4-BE49-F238E27FC236}">
                <a16:creationId xmlns:a16="http://schemas.microsoft.com/office/drawing/2014/main" id="{F0CF95A3-65ED-4EF3-80C3-4370B725B92C}"/>
              </a:ext>
            </a:extLst>
          </p:cNvPr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230693" y="4490244"/>
            <a:ext cx="1600200" cy="112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C94E96-C04B-4950-BB70-A893E352C8EF}"/>
              </a:ext>
            </a:extLst>
          </p:cNvPr>
          <p:cNvSpPr/>
          <p:nvPr/>
        </p:nvSpPr>
        <p:spPr bwMode="auto">
          <a:xfrm>
            <a:off x="2313344" y="4635233"/>
            <a:ext cx="1324699" cy="8331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Content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Selection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EDA6A3-3507-4E2D-8F3C-35BCBF95FEBE}"/>
              </a:ext>
            </a:extLst>
          </p:cNvPr>
          <p:cNvCxnSpPr>
            <a:stCxn id="5" idx="3"/>
          </p:cNvCxnSpPr>
          <p:nvPr/>
        </p:nvCxnSpPr>
        <p:spPr bwMode="auto">
          <a:xfrm flipV="1">
            <a:off x="1830893" y="5048141"/>
            <a:ext cx="494142" cy="368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F5DC6BE-0131-49CE-89A8-61BF03ECEB8C}"/>
              </a:ext>
            </a:extLst>
          </p:cNvPr>
          <p:cNvCxnSpPr/>
          <p:nvPr/>
        </p:nvCxnSpPr>
        <p:spPr bwMode="auto">
          <a:xfrm flipV="1">
            <a:off x="3638043" y="5048141"/>
            <a:ext cx="363392" cy="277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A1E20F0-669E-438F-A617-C427BE63D538}"/>
              </a:ext>
            </a:extLst>
          </p:cNvPr>
          <p:cNvSpPr txBox="1"/>
          <p:nvPr/>
        </p:nvSpPr>
        <p:spPr>
          <a:xfrm>
            <a:off x="604762" y="4049361"/>
            <a:ext cx="9180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Video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70AE4CE-7CD8-418C-90B4-0EF1E63B21C9}"/>
              </a:ext>
            </a:extLst>
          </p:cNvPr>
          <p:cNvCxnSpPr/>
          <p:nvPr/>
        </p:nvCxnSpPr>
        <p:spPr bwMode="auto">
          <a:xfrm>
            <a:off x="5128939" y="5048140"/>
            <a:ext cx="396496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E7CE86B-5F4F-41E9-BE64-84F0AAD84352}"/>
              </a:ext>
            </a:extLst>
          </p:cNvPr>
          <p:cNvSpPr/>
          <p:nvPr/>
        </p:nvSpPr>
        <p:spPr bwMode="auto">
          <a:xfrm>
            <a:off x="5562600" y="4648200"/>
            <a:ext cx="1579576" cy="8331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Surface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Realization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7BA9A98-695B-40D7-9C64-9B209D771204}"/>
              </a:ext>
            </a:extLst>
          </p:cNvPr>
          <p:cNvCxnSpPr/>
          <p:nvPr/>
        </p:nvCxnSpPr>
        <p:spPr bwMode="auto">
          <a:xfrm>
            <a:off x="7142176" y="5064789"/>
            <a:ext cx="440659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0AA1A59-D4C5-4ACF-94DD-B04FAA9D3EBB}"/>
              </a:ext>
            </a:extLst>
          </p:cNvPr>
          <p:cNvSpPr/>
          <p:nvPr/>
        </p:nvSpPr>
        <p:spPr bwMode="auto">
          <a:xfrm>
            <a:off x="7559673" y="4803580"/>
            <a:ext cx="1427731" cy="522418"/>
          </a:xfrm>
          <a:prstGeom prst="ellipse">
            <a:avLst/>
          </a:prstGeom>
          <a:solidFill>
            <a:srgbClr val="FFFF66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Sentence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D452824-8066-44CB-A348-A36D38FBBBBE}"/>
              </a:ext>
            </a:extLst>
          </p:cNvPr>
          <p:cNvSpPr/>
          <p:nvPr/>
        </p:nvSpPr>
        <p:spPr bwMode="auto">
          <a:xfrm>
            <a:off x="3884919" y="4722013"/>
            <a:ext cx="1364616" cy="652255"/>
          </a:xfrm>
          <a:prstGeom prst="ellipse">
            <a:avLst/>
          </a:prstGeom>
          <a:solidFill>
            <a:srgbClr val="FFFF66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SVOP</a:t>
            </a:r>
          </a:p>
        </p:txBody>
      </p:sp>
    </p:spTree>
    <p:extLst>
      <p:ext uri="{BB962C8B-B14F-4D97-AF65-F5344CB8AC3E}">
        <p14:creationId xmlns:p14="http://schemas.microsoft.com/office/powerpoint/2010/main" val="1270843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 cstate="print"/>
          <a:stretch>
            <a:fillRect/>
          </a:stretch>
        </p:blipFill>
        <p:spPr>
          <a:xfrm>
            <a:off x="1469425" y="619705"/>
            <a:ext cx="3357000" cy="1763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4" cstate="print"/>
          <a:stretch>
            <a:fillRect/>
          </a:stretch>
        </p:blipFill>
        <p:spPr>
          <a:xfrm>
            <a:off x="522650" y="4473175"/>
            <a:ext cx="5326300" cy="83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5" cstate="print"/>
          <a:stretch>
            <a:fillRect/>
          </a:stretch>
        </p:blipFill>
        <p:spPr>
          <a:xfrm>
            <a:off x="562700" y="2603900"/>
            <a:ext cx="5246200" cy="14178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Shape 100"/>
          <p:cNvCxnSpPr/>
          <p:nvPr/>
        </p:nvCxnSpPr>
        <p:spPr>
          <a:xfrm flipH="1">
            <a:off x="1735940" y="2149675"/>
            <a:ext cx="1403100" cy="641099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1" name="Shape 101"/>
          <p:cNvCxnSpPr/>
          <p:nvPr/>
        </p:nvCxnSpPr>
        <p:spPr>
          <a:xfrm>
            <a:off x="3139825" y="2162575"/>
            <a:ext cx="16200" cy="632400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2" name="Shape 102"/>
          <p:cNvCxnSpPr/>
          <p:nvPr/>
        </p:nvCxnSpPr>
        <p:spPr>
          <a:xfrm>
            <a:off x="3139814" y="2153275"/>
            <a:ext cx="1551900" cy="650999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3" name="Shape 103"/>
          <p:cNvCxnSpPr/>
          <p:nvPr/>
        </p:nvCxnSpPr>
        <p:spPr>
          <a:xfrm>
            <a:off x="963975" y="3897275"/>
            <a:ext cx="0" cy="688499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4" name="Shape 104"/>
          <p:cNvCxnSpPr/>
          <p:nvPr/>
        </p:nvCxnSpPr>
        <p:spPr>
          <a:xfrm rot="10800000">
            <a:off x="2423674" y="3952650"/>
            <a:ext cx="13800" cy="1115099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5" name="Shape 105"/>
          <p:cNvCxnSpPr/>
          <p:nvPr/>
        </p:nvCxnSpPr>
        <p:spPr>
          <a:xfrm rot="10800000" flipH="1">
            <a:off x="3938525" y="3890825"/>
            <a:ext cx="13800" cy="1190699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6" name="Shape 106"/>
          <p:cNvCxnSpPr/>
          <p:nvPr/>
        </p:nvCxnSpPr>
        <p:spPr>
          <a:xfrm>
            <a:off x="5480900" y="3897500"/>
            <a:ext cx="0" cy="867299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7" name="Shape 107"/>
          <p:cNvSpPr txBox="1"/>
          <p:nvPr/>
        </p:nvSpPr>
        <p:spPr>
          <a:xfrm>
            <a:off x="0" y="798725"/>
            <a:ext cx="2588999" cy="1253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4A86E8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Language Statistics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4A86E8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08" name="Shape 108"/>
          <p:cNvSpPr txBox="1"/>
          <p:nvPr/>
        </p:nvSpPr>
        <p:spPr>
          <a:xfrm>
            <a:off x="4363225" y="5764550"/>
            <a:ext cx="2588999" cy="6509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Visual Confidences</a:t>
            </a:r>
          </a:p>
        </p:txBody>
      </p:sp>
      <p:graphicFrame>
        <p:nvGraphicFramePr>
          <p:cNvPr id="109" name="Shape 109"/>
          <p:cNvGraphicFramePr/>
          <p:nvPr/>
        </p:nvGraphicFramePr>
        <p:xfrm>
          <a:off x="6276175" y="2394700"/>
          <a:ext cx="1937075" cy="18286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02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4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800" b="1"/>
                        <a:t>S</a:t>
                      </a:r>
                      <a:r>
                        <a:rPr lang="en-US" sz="1800"/>
                        <a:t>ubject</a:t>
                      </a:r>
                    </a:p>
                  </a:txBody>
                  <a:tcPr marL="91425" marR="91425" marT="91425" marB="91425" anchor="ctr">
                    <a:lnL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800">
                          <a:solidFill>
                            <a:srgbClr val="DA0002"/>
                          </a:solidFill>
                        </a:rPr>
                        <a:t>person</a:t>
                      </a:r>
                    </a:p>
                  </a:txBody>
                  <a:tcPr marL="91425" marR="91425" marT="91425" marB="91425" anchor="ctr">
                    <a:lnL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800" b="1"/>
                        <a:t>V</a:t>
                      </a:r>
                      <a:r>
                        <a:rPr lang="en-US" sz="1800"/>
                        <a:t>erb</a:t>
                      </a:r>
                    </a:p>
                  </a:txBody>
                  <a:tcPr marL="91425" marR="91425" marT="91425" marB="91425" anchor="ctr">
                    <a:lnL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800">
                          <a:solidFill>
                            <a:srgbClr val="DA0002"/>
                          </a:solidFill>
                        </a:rPr>
                        <a:t>slice</a:t>
                      </a:r>
                    </a:p>
                  </a:txBody>
                  <a:tcPr marL="91425" marR="91425" marT="91425" marB="91425" anchor="ctr">
                    <a:lnL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800" b="1"/>
                        <a:t>O</a:t>
                      </a:r>
                      <a:r>
                        <a:rPr lang="en-US" sz="1800"/>
                        <a:t>bject</a:t>
                      </a:r>
                    </a:p>
                  </a:txBody>
                  <a:tcPr marL="91425" marR="91425" marT="91425" marB="91425" anchor="ctr">
                    <a:lnL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800">
                          <a:solidFill>
                            <a:srgbClr val="DA0002"/>
                          </a:solidFill>
                        </a:rPr>
                        <a:t>onion</a:t>
                      </a:r>
                    </a:p>
                  </a:txBody>
                  <a:tcPr marL="91425" marR="91425" marT="91425" marB="91425" anchor="ctr">
                    <a:lnL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800" b="1"/>
                        <a:t>P</a:t>
                      </a:r>
                      <a:r>
                        <a:rPr lang="en-US" sz="1800"/>
                        <a:t>lace</a:t>
                      </a:r>
                    </a:p>
                  </a:txBody>
                  <a:tcPr marL="91425" marR="91425" marT="91425" marB="91425" anchor="ctr">
                    <a:lnL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800">
                          <a:solidFill>
                            <a:srgbClr val="DA0002"/>
                          </a:solidFill>
                        </a:rPr>
                        <a:t>kitchen</a:t>
                      </a:r>
                    </a:p>
                  </a:txBody>
                  <a:tcPr marL="91425" marR="91425" marT="91425" marB="91425" anchor="ctr">
                    <a:lnL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10" name="Shape 110"/>
          <p:cNvPicPr preferRelativeResize="0"/>
          <p:nvPr/>
        </p:nvPicPr>
        <p:blipFill>
          <a:blip r:embed="rId6" cstate="print"/>
          <a:stretch>
            <a:fillRect/>
          </a:stretch>
        </p:blipFill>
        <p:spPr>
          <a:xfrm>
            <a:off x="2008375" y="5330900"/>
            <a:ext cx="2354850" cy="126347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/>
        </p:nvSpPr>
        <p:spPr>
          <a:xfrm>
            <a:off x="5288100" y="1084025"/>
            <a:ext cx="3662999" cy="1087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DA0002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MAP Inference on Factor Graph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estimates the most likely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 SVOP quadruple.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title" idx="4294967295"/>
          </p:nvPr>
        </p:nvSpPr>
        <p:spPr>
          <a:xfrm>
            <a:off x="457200" y="100787"/>
            <a:ext cx="8229600" cy="586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buNone/>
            </a:pPr>
            <a:r>
              <a:rPr lang="en-US" sz="3000" dirty="0"/>
              <a:t>Video Description Architecture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250225" y="4464909"/>
            <a:ext cx="21814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A person is slicing an onion in the kitchen.</a:t>
            </a:r>
          </a:p>
        </p:txBody>
      </p:sp>
    </p:spTree>
    <p:extLst>
      <p:ext uri="{BB962C8B-B14F-4D97-AF65-F5344CB8AC3E}">
        <p14:creationId xmlns:p14="http://schemas.microsoft.com/office/powerpoint/2010/main" val="4137656798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6DDFFD2-CCC1-4197-A110-AE0D14BC73B3}" type="slidenum">
              <a:rPr lang="en-US"/>
              <a:pPr/>
              <a:t>18</a:t>
            </a:fld>
            <a:endParaRPr lang="en-US">
              <a:latin typeface="Times New Roman" pitchFamily="18" charset="0"/>
            </a:endParaRPr>
          </a:p>
        </p:txBody>
      </p:sp>
      <p:sp>
        <p:nvSpPr>
          <p:cNvPr id="90116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b="1" dirty="0"/>
              <a:t>PRESENT</a:t>
            </a:r>
          </a:p>
        </p:txBody>
      </p:sp>
    </p:spTree>
    <p:extLst>
      <p:ext uri="{BB962C8B-B14F-4D97-AF65-F5344CB8AC3E}">
        <p14:creationId xmlns:p14="http://schemas.microsoft.com/office/powerpoint/2010/main" val="3282852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4CF6-F278-47F7-A317-C7441954A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Revolution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0F7E5-F8B6-4123-B844-7BB72A1FE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4687888"/>
          </a:xfrm>
        </p:spPr>
        <p:txBody>
          <a:bodyPr/>
          <a:lstStyle/>
          <a:p>
            <a:r>
              <a:rPr lang="en-US" dirty="0"/>
              <a:t>Deep learning takes over computer vision with deep convolutional neural nets (CNNs).</a:t>
            </a:r>
          </a:p>
          <a:p>
            <a:r>
              <a:rPr lang="en-US" dirty="0"/>
              <a:t>Deep learning takes over language with recurrent neural nets (RNNs) such as Long Short Term Memory (LSTMs).</a:t>
            </a:r>
          </a:p>
          <a:p>
            <a:r>
              <a:rPr lang="en-US" dirty="0"/>
              <a:t>CNNs and LSTMs combined to more effectively caption images and videos.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F62117-8C98-4489-B7A1-D3CEA3EB04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19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2929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6DDFFD2-CCC1-4197-A110-AE0D14BC73B3}" type="slidenum">
              <a:rPr lang="en-US"/>
              <a:pPr/>
              <a:t>2</a:t>
            </a:fld>
            <a:endParaRPr lang="en-US">
              <a:latin typeface="Times New Roman" pitchFamily="18" charset="0"/>
            </a:endParaRPr>
          </a:p>
        </p:txBody>
      </p:sp>
      <p:sp>
        <p:nvSpPr>
          <p:cNvPr id="90116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b="1" dirty="0"/>
              <a:t>PAST</a:t>
            </a:r>
          </a:p>
        </p:txBody>
      </p:sp>
    </p:spTree>
    <p:extLst>
      <p:ext uri="{BB962C8B-B14F-4D97-AF65-F5344CB8AC3E}">
        <p14:creationId xmlns:p14="http://schemas.microsoft.com/office/powerpoint/2010/main" val="2585483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8" name="Shape 1518"/>
          <p:cNvPicPr preferRelativeResize="0"/>
          <p:nvPr/>
        </p:nvPicPr>
        <p:blipFill>
          <a:blip r:embed="rId3" cstate="print">
            <a:alphaModFix/>
          </a:blip>
          <a:stretch>
            <a:fillRect/>
          </a:stretch>
        </p:blipFill>
        <p:spPr>
          <a:xfrm>
            <a:off x="1123387" y="5582757"/>
            <a:ext cx="688550" cy="62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9" name="Shape 1519"/>
          <p:cNvPicPr preferRelativeResize="0"/>
          <p:nvPr/>
        </p:nvPicPr>
        <p:blipFill rotWithShape="1">
          <a:blip r:embed="rId4" cstate="print">
            <a:alphaModFix/>
          </a:blip>
          <a:srcRect b="15247"/>
          <a:stretch/>
        </p:blipFill>
        <p:spPr>
          <a:xfrm>
            <a:off x="1064532" y="5422118"/>
            <a:ext cx="688549" cy="624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0" name="Shape 1520"/>
          <p:cNvPicPr preferRelativeResize="0"/>
          <p:nvPr/>
        </p:nvPicPr>
        <p:blipFill rotWithShape="1">
          <a:blip r:embed="rId4" cstate="print">
            <a:alphaModFix/>
          </a:blip>
          <a:srcRect b="15247"/>
          <a:stretch/>
        </p:blipFill>
        <p:spPr>
          <a:xfrm>
            <a:off x="1170319" y="5659085"/>
            <a:ext cx="688549" cy="624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1" name="Shape 1521"/>
          <p:cNvPicPr preferRelativeResize="0"/>
          <p:nvPr/>
        </p:nvPicPr>
        <p:blipFill rotWithShape="1">
          <a:blip r:embed="rId4" cstate="print">
            <a:alphaModFix/>
          </a:blip>
          <a:srcRect b="15247"/>
          <a:stretch/>
        </p:blipFill>
        <p:spPr>
          <a:xfrm>
            <a:off x="1123421" y="5526318"/>
            <a:ext cx="688549" cy="624265"/>
          </a:xfrm>
          <a:prstGeom prst="rect">
            <a:avLst/>
          </a:prstGeom>
          <a:noFill/>
          <a:ln>
            <a:noFill/>
          </a:ln>
        </p:spPr>
      </p:pic>
      <p:sp>
        <p:nvSpPr>
          <p:cNvPr id="1522" name="Shape 1522"/>
          <p:cNvSpPr/>
          <p:nvPr/>
        </p:nvSpPr>
        <p:spPr>
          <a:xfrm>
            <a:off x="2316412" y="5526283"/>
            <a:ext cx="855599" cy="7372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Encode</a:t>
            </a:r>
          </a:p>
        </p:txBody>
      </p:sp>
      <p:sp>
        <p:nvSpPr>
          <p:cNvPr id="1523" name="Shape 1523"/>
          <p:cNvSpPr txBox="1"/>
          <p:nvPr/>
        </p:nvSpPr>
        <p:spPr>
          <a:xfrm>
            <a:off x="469050" y="85519"/>
            <a:ext cx="8229600" cy="1446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6666"/>
              <a:buFont typeface="Arial"/>
              <a:buNone/>
            </a:pPr>
            <a:r>
              <a:rPr lang="en" sz="3000" b="1" kern="0" dirty="0">
                <a:solidFill>
                  <a:srgbClr val="CC0202"/>
                </a:solidFill>
                <a:latin typeface="Arial"/>
                <a:cs typeface="Arial"/>
                <a:sym typeface="Arial"/>
              </a:rPr>
              <a:t>Recurrent Neural Networks (RNNs)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6666"/>
              <a:buFont typeface="Arial"/>
              <a:buNone/>
            </a:pPr>
            <a:r>
              <a:rPr lang="en" sz="3000" b="1" kern="0" dirty="0">
                <a:solidFill>
                  <a:srgbClr val="CC0202"/>
                </a:solidFill>
                <a:latin typeface="Arial"/>
                <a:cs typeface="Arial"/>
                <a:sym typeface="Arial"/>
              </a:rPr>
              <a:t>Encoder/Decoder Sequence to Sequence</a:t>
            </a:r>
          </a:p>
        </p:txBody>
      </p:sp>
      <p:sp>
        <p:nvSpPr>
          <p:cNvPr id="1524" name="Shape 1524"/>
          <p:cNvSpPr txBox="1"/>
          <p:nvPr/>
        </p:nvSpPr>
        <p:spPr>
          <a:xfrm>
            <a:off x="6816905" y="2982733"/>
            <a:ext cx="2327099" cy="48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434343"/>
                </a:solidFill>
                <a:latin typeface="Arial"/>
                <a:cs typeface="Arial"/>
                <a:sym typeface="Arial"/>
              </a:rPr>
              <a:t>[Donahue et al. CVPR’15]</a:t>
            </a:r>
          </a:p>
        </p:txBody>
      </p:sp>
      <p:sp>
        <p:nvSpPr>
          <p:cNvPr id="1525" name="Shape 1525"/>
          <p:cNvSpPr txBox="1"/>
          <p:nvPr/>
        </p:nvSpPr>
        <p:spPr>
          <a:xfrm>
            <a:off x="6816918" y="1945167"/>
            <a:ext cx="2288699" cy="52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434343"/>
                </a:solidFill>
                <a:latin typeface="Arial"/>
                <a:cs typeface="Arial"/>
                <a:sym typeface="Arial"/>
              </a:rPr>
              <a:t>[Sutskever et al. NIPS’14]</a:t>
            </a:r>
          </a:p>
        </p:txBody>
      </p:sp>
      <p:sp>
        <p:nvSpPr>
          <p:cNvPr id="1526" name="Shape 1526"/>
          <p:cNvSpPr txBox="1"/>
          <p:nvPr/>
        </p:nvSpPr>
        <p:spPr>
          <a:xfrm>
            <a:off x="6816905" y="3301716"/>
            <a:ext cx="2327099" cy="48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434343"/>
                </a:solidFill>
                <a:latin typeface="Arial"/>
                <a:cs typeface="Arial"/>
                <a:sym typeface="Arial"/>
              </a:rPr>
              <a:t>[Vinyals et al. CVPR’15]</a:t>
            </a:r>
          </a:p>
        </p:txBody>
      </p:sp>
      <p:sp>
        <p:nvSpPr>
          <p:cNvPr id="1527" name="Shape 1527"/>
          <p:cNvSpPr txBox="1"/>
          <p:nvPr/>
        </p:nvSpPr>
        <p:spPr>
          <a:xfrm>
            <a:off x="871500" y="1836367"/>
            <a:ext cx="1074600" cy="73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English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Sentence</a:t>
            </a:r>
          </a:p>
        </p:txBody>
      </p:sp>
      <p:cxnSp>
        <p:nvCxnSpPr>
          <p:cNvPr id="1528" name="Shape 1528"/>
          <p:cNvCxnSpPr>
            <a:stCxn id="1527" idx="3"/>
          </p:cNvCxnSpPr>
          <p:nvPr/>
        </p:nvCxnSpPr>
        <p:spPr>
          <a:xfrm rot="10800000" flipH="1">
            <a:off x="1946100" y="2198167"/>
            <a:ext cx="354600" cy="6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29" name="Shape 1529"/>
          <p:cNvSpPr/>
          <p:nvPr/>
        </p:nvSpPr>
        <p:spPr>
          <a:xfrm>
            <a:off x="2332142" y="1836367"/>
            <a:ext cx="855599" cy="7372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RNN encoder</a:t>
            </a:r>
          </a:p>
        </p:txBody>
      </p:sp>
      <p:sp>
        <p:nvSpPr>
          <p:cNvPr id="1530" name="Shape 1530"/>
          <p:cNvSpPr/>
          <p:nvPr/>
        </p:nvSpPr>
        <p:spPr>
          <a:xfrm>
            <a:off x="3479779" y="2065867"/>
            <a:ext cx="688553" cy="278208"/>
          </a:xfrm>
          <a:prstGeom prst="flowChartTerminator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531" name="Shape 1531"/>
          <p:cNvCxnSpPr>
            <a:stCxn id="1529" idx="3"/>
            <a:endCxn id="1530" idx="1"/>
          </p:cNvCxnSpPr>
          <p:nvPr/>
        </p:nvCxnSpPr>
        <p:spPr>
          <a:xfrm>
            <a:off x="3187725" y="2204967"/>
            <a:ext cx="292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32" name="Shape 1532"/>
          <p:cNvSpPr/>
          <p:nvPr/>
        </p:nvSpPr>
        <p:spPr>
          <a:xfrm>
            <a:off x="4460380" y="1836367"/>
            <a:ext cx="855599" cy="7372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RNN decoder</a:t>
            </a:r>
          </a:p>
        </p:txBody>
      </p:sp>
      <p:cxnSp>
        <p:nvCxnSpPr>
          <p:cNvPr id="1533" name="Shape 1533"/>
          <p:cNvCxnSpPr/>
          <p:nvPr/>
        </p:nvCxnSpPr>
        <p:spPr>
          <a:xfrm>
            <a:off x="4168325" y="2204967"/>
            <a:ext cx="292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34" name="Shape 1534"/>
          <p:cNvSpPr/>
          <p:nvPr/>
        </p:nvSpPr>
        <p:spPr>
          <a:xfrm>
            <a:off x="3756325" y="2107567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35" name="Shape 1535"/>
          <p:cNvSpPr/>
          <p:nvPr/>
        </p:nvSpPr>
        <p:spPr>
          <a:xfrm>
            <a:off x="3550325" y="2107567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36" name="Shape 1536"/>
          <p:cNvSpPr/>
          <p:nvPr/>
        </p:nvSpPr>
        <p:spPr>
          <a:xfrm>
            <a:off x="3962325" y="2107567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37" name="Shape 1537"/>
          <p:cNvSpPr txBox="1"/>
          <p:nvPr/>
        </p:nvSpPr>
        <p:spPr>
          <a:xfrm>
            <a:off x="5678425" y="1836367"/>
            <a:ext cx="1074600" cy="73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French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Sentence</a:t>
            </a:r>
          </a:p>
        </p:txBody>
      </p:sp>
      <p:cxnSp>
        <p:nvCxnSpPr>
          <p:cNvPr id="1538" name="Shape 1538"/>
          <p:cNvCxnSpPr>
            <a:stCxn id="1532" idx="3"/>
            <a:endCxn id="1537" idx="1"/>
          </p:cNvCxnSpPr>
          <p:nvPr/>
        </p:nvCxnSpPr>
        <p:spPr>
          <a:xfrm>
            <a:off x="5315975" y="2204967"/>
            <a:ext cx="3624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1539" name="Shape 1539"/>
          <p:cNvCxnSpPr/>
          <p:nvPr/>
        </p:nvCxnSpPr>
        <p:spPr>
          <a:xfrm rot="10800000" flipH="1">
            <a:off x="1946116" y="3344532"/>
            <a:ext cx="354599" cy="6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40" name="Shape 1540"/>
          <p:cNvSpPr/>
          <p:nvPr/>
        </p:nvSpPr>
        <p:spPr>
          <a:xfrm>
            <a:off x="2332141" y="2982733"/>
            <a:ext cx="855599" cy="7372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CNN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Encode</a:t>
            </a:r>
            <a:r>
              <a:rPr lang="en-US"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</a:t>
            </a:r>
            <a:endParaRPr lang="en"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41" name="Shape 1541"/>
          <p:cNvSpPr/>
          <p:nvPr/>
        </p:nvSpPr>
        <p:spPr>
          <a:xfrm>
            <a:off x="3479766" y="3212233"/>
            <a:ext cx="688553" cy="278208"/>
          </a:xfrm>
          <a:prstGeom prst="flowChartTerminator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542" name="Shape 1542"/>
          <p:cNvCxnSpPr>
            <a:stCxn id="1540" idx="3"/>
            <a:endCxn id="1541" idx="1"/>
          </p:cNvCxnSpPr>
          <p:nvPr/>
        </p:nvCxnSpPr>
        <p:spPr>
          <a:xfrm>
            <a:off x="3187712" y="3351333"/>
            <a:ext cx="292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43" name="Shape 1543"/>
          <p:cNvSpPr/>
          <p:nvPr/>
        </p:nvSpPr>
        <p:spPr>
          <a:xfrm>
            <a:off x="4460373" y="2982733"/>
            <a:ext cx="855599" cy="7372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RNN decoder</a:t>
            </a:r>
          </a:p>
        </p:txBody>
      </p:sp>
      <p:cxnSp>
        <p:nvCxnSpPr>
          <p:cNvPr id="1544" name="Shape 1544"/>
          <p:cNvCxnSpPr/>
          <p:nvPr/>
        </p:nvCxnSpPr>
        <p:spPr>
          <a:xfrm>
            <a:off x="4168312" y="3351333"/>
            <a:ext cx="292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45" name="Shape 1545"/>
          <p:cNvSpPr/>
          <p:nvPr/>
        </p:nvSpPr>
        <p:spPr>
          <a:xfrm>
            <a:off x="3756312" y="3253933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46" name="Shape 1546"/>
          <p:cNvSpPr/>
          <p:nvPr/>
        </p:nvSpPr>
        <p:spPr>
          <a:xfrm>
            <a:off x="3550312" y="3253933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47" name="Shape 1547"/>
          <p:cNvSpPr/>
          <p:nvPr/>
        </p:nvSpPr>
        <p:spPr>
          <a:xfrm>
            <a:off x="3962312" y="3253933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48" name="Shape 1548"/>
          <p:cNvSpPr txBox="1"/>
          <p:nvPr/>
        </p:nvSpPr>
        <p:spPr>
          <a:xfrm>
            <a:off x="5710325" y="3103149"/>
            <a:ext cx="1074600" cy="48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Sentence</a:t>
            </a:r>
          </a:p>
        </p:txBody>
      </p:sp>
      <p:cxnSp>
        <p:nvCxnSpPr>
          <p:cNvPr id="1549" name="Shape 1549"/>
          <p:cNvCxnSpPr>
            <a:stCxn id="1543" idx="3"/>
            <a:endCxn id="1548" idx="1"/>
          </p:cNvCxnSpPr>
          <p:nvPr/>
        </p:nvCxnSpPr>
        <p:spPr>
          <a:xfrm rot="10800000" flipH="1">
            <a:off x="5315962" y="3348133"/>
            <a:ext cx="394500" cy="3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1550" name="Shape 1550"/>
          <p:cNvCxnSpPr/>
          <p:nvPr/>
        </p:nvCxnSpPr>
        <p:spPr>
          <a:xfrm rot="10800000" flipH="1">
            <a:off x="1946116" y="4562283"/>
            <a:ext cx="354599" cy="6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51" name="Shape 1551"/>
          <p:cNvSpPr/>
          <p:nvPr/>
        </p:nvSpPr>
        <p:spPr>
          <a:xfrm>
            <a:off x="2332141" y="4200483"/>
            <a:ext cx="855599" cy="7372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CNN</a:t>
            </a:r>
            <a:endParaRPr lang="en"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Encode</a:t>
            </a:r>
            <a:r>
              <a:rPr lang="en-US"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</a:t>
            </a:r>
            <a:endParaRPr lang="en"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52" name="Shape 1552"/>
          <p:cNvSpPr/>
          <p:nvPr/>
        </p:nvSpPr>
        <p:spPr>
          <a:xfrm>
            <a:off x="3479766" y="4429983"/>
            <a:ext cx="688553" cy="278208"/>
          </a:xfrm>
          <a:prstGeom prst="flowChartTerminator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553" name="Shape 1553"/>
          <p:cNvCxnSpPr>
            <a:stCxn id="1551" idx="3"/>
            <a:endCxn id="1552" idx="1"/>
          </p:cNvCxnSpPr>
          <p:nvPr/>
        </p:nvCxnSpPr>
        <p:spPr>
          <a:xfrm>
            <a:off x="3187712" y="4569083"/>
            <a:ext cx="292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54" name="Shape 1554"/>
          <p:cNvSpPr/>
          <p:nvPr/>
        </p:nvSpPr>
        <p:spPr>
          <a:xfrm>
            <a:off x="4460373" y="4200483"/>
            <a:ext cx="855599" cy="7372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RNN decoder</a:t>
            </a:r>
          </a:p>
        </p:txBody>
      </p:sp>
      <p:cxnSp>
        <p:nvCxnSpPr>
          <p:cNvPr id="1555" name="Shape 1555"/>
          <p:cNvCxnSpPr/>
          <p:nvPr/>
        </p:nvCxnSpPr>
        <p:spPr>
          <a:xfrm>
            <a:off x="4168312" y="4569083"/>
            <a:ext cx="292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56" name="Shape 1556"/>
          <p:cNvSpPr/>
          <p:nvPr/>
        </p:nvSpPr>
        <p:spPr>
          <a:xfrm>
            <a:off x="3756312" y="4471683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57" name="Shape 1557"/>
          <p:cNvSpPr/>
          <p:nvPr/>
        </p:nvSpPr>
        <p:spPr>
          <a:xfrm>
            <a:off x="3550312" y="4471683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58" name="Shape 1558"/>
          <p:cNvSpPr/>
          <p:nvPr/>
        </p:nvSpPr>
        <p:spPr>
          <a:xfrm>
            <a:off x="3962312" y="4471683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59" name="Shape 1559"/>
          <p:cNvSpPr txBox="1"/>
          <p:nvPr/>
        </p:nvSpPr>
        <p:spPr>
          <a:xfrm>
            <a:off x="5710325" y="4320899"/>
            <a:ext cx="1074600" cy="48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Sentence</a:t>
            </a:r>
          </a:p>
        </p:txBody>
      </p:sp>
      <p:cxnSp>
        <p:nvCxnSpPr>
          <p:cNvPr id="1560" name="Shape 1560"/>
          <p:cNvCxnSpPr>
            <a:stCxn id="1554" idx="3"/>
            <a:endCxn id="1559" idx="1"/>
          </p:cNvCxnSpPr>
          <p:nvPr/>
        </p:nvCxnSpPr>
        <p:spPr>
          <a:xfrm rot="10800000" flipH="1">
            <a:off x="5315962" y="4565883"/>
            <a:ext cx="394500" cy="3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pic>
        <p:nvPicPr>
          <p:cNvPr id="1561" name="Shape 1561"/>
          <p:cNvPicPr preferRelativeResize="0"/>
          <p:nvPr/>
        </p:nvPicPr>
        <p:blipFill>
          <a:blip r:embed="rId5" cstate="print">
            <a:alphaModFix/>
          </a:blip>
          <a:stretch>
            <a:fillRect/>
          </a:stretch>
        </p:blipFill>
        <p:spPr>
          <a:xfrm>
            <a:off x="1107869" y="2950083"/>
            <a:ext cx="601875" cy="80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2" name="Shape 1562"/>
          <p:cNvPicPr preferRelativeResize="0"/>
          <p:nvPr/>
        </p:nvPicPr>
        <p:blipFill>
          <a:blip r:embed="rId3" cstate="print">
            <a:alphaModFix/>
          </a:blip>
          <a:stretch>
            <a:fillRect/>
          </a:stretch>
        </p:blipFill>
        <p:spPr>
          <a:xfrm>
            <a:off x="1107862" y="4244592"/>
            <a:ext cx="688550" cy="62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3" name="Shape 1563"/>
          <p:cNvSpPr txBox="1"/>
          <p:nvPr/>
        </p:nvSpPr>
        <p:spPr>
          <a:xfrm>
            <a:off x="6816918" y="4311933"/>
            <a:ext cx="2288699" cy="48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 dirty="0">
                <a:solidFill>
                  <a:srgbClr val="434343"/>
                </a:solidFill>
                <a:latin typeface="Arial"/>
                <a:cs typeface="Arial"/>
                <a:sym typeface="Arial"/>
              </a:rPr>
              <a:t>[Venugopolan et al. NAACL’15] </a:t>
            </a:r>
          </a:p>
        </p:txBody>
      </p:sp>
      <p:cxnSp>
        <p:nvCxnSpPr>
          <p:cNvPr id="1564" name="Shape 1564"/>
          <p:cNvCxnSpPr/>
          <p:nvPr/>
        </p:nvCxnSpPr>
        <p:spPr>
          <a:xfrm rot="10800000" flipH="1">
            <a:off x="1946116" y="5900449"/>
            <a:ext cx="354599" cy="6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65" name="Shape 1565"/>
          <p:cNvSpPr/>
          <p:nvPr/>
        </p:nvSpPr>
        <p:spPr>
          <a:xfrm>
            <a:off x="3479766" y="5768149"/>
            <a:ext cx="688553" cy="278208"/>
          </a:xfrm>
          <a:prstGeom prst="flowChartTerminator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566" name="Shape 1566"/>
          <p:cNvCxnSpPr>
            <a:stCxn id="1567" idx="3"/>
            <a:endCxn id="1565" idx="1"/>
          </p:cNvCxnSpPr>
          <p:nvPr/>
        </p:nvCxnSpPr>
        <p:spPr>
          <a:xfrm>
            <a:off x="3187562" y="5907253"/>
            <a:ext cx="292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68" name="Shape 1568"/>
          <p:cNvSpPr/>
          <p:nvPr/>
        </p:nvSpPr>
        <p:spPr>
          <a:xfrm>
            <a:off x="4460373" y="5538649"/>
            <a:ext cx="855599" cy="7372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RNN decoder</a:t>
            </a:r>
          </a:p>
        </p:txBody>
      </p:sp>
      <p:cxnSp>
        <p:nvCxnSpPr>
          <p:cNvPr id="1569" name="Shape 1569"/>
          <p:cNvCxnSpPr/>
          <p:nvPr/>
        </p:nvCxnSpPr>
        <p:spPr>
          <a:xfrm>
            <a:off x="4168312" y="5907249"/>
            <a:ext cx="292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sp>
        <p:nvSpPr>
          <p:cNvPr id="1570" name="Shape 1570"/>
          <p:cNvSpPr/>
          <p:nvPr/>
        </p:nvSpPr>
        <p:spPr>
          <a:xfrm>
            <a:off x="3756312" y="5809849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71" name="Shape 1571"/>
          <p:cNvSpPr/>
          <p:nvPr/>
        </p:nvSpPr>
        <p:spPr>
          <a:xfrm>
            <a:off x="3550312" y="5809849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72" name="Shape 1572"/>
          <p:cNvSpPr/>
          <p:nvPr/>
        </p:nvSpPr>
        <p:spPr>
          <a:xfrm>
            <a:off x="3962312" y="5809849"/>
            <a:ext cx="135600" cy="194800"/>
          </a:xfrm>
          <a:prstGeom prst="ellipse">
            <a:avLst/>
          </a:prstGeom>
          <a:solidFill>
            <a:srgbClr val="0000FF"/>
          </a:solidFill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73" name="Shape 1573"/>
          <p:cNvSpPr txBox="1"/>
          <p:nvPr/>
        </p:nvSpPr>
        <p:spPr>
          <a:xfrm>
            <a:off x="5710325" y="5659065"/>
            <a:ext cx="1074600" cy="48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Sentence</a:t>
            </a:r>
          </a:p>
        </p:txBody>
      </p:sp>
      <p:cxnSp>
        <p:nvCxnSpPr>
          <p:cNvPr id="1574" name="Shape 1574"/>
          <p:cNvCxnSpPr>
            <a:stCxn id="1568" idx="3"/>
            <a:endCxn id="1573" idx="1"/>
          </p:cNvCxnSpPr>
          <p:nvPr/>
        </p:nvCxnSpPr>
        <p:spPr>
          <a:xfrm rot="10800000" flipH="1">
            <a:off x="5315962" y="5904049"/>
            <a:ext cx="394500" cy="3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stealth" w="lg" len="lg"/>
          </a:ln>
        </p:spPr>
      </p:cxnSp>
      <p:pic>
        <p:nvPicPr>
          <p:cNvPr id="1575" name="Shape 1575"/>
          <p:cNvPicPr preferRelativeResize="0"/>
          <p:nvPr/>
        </p:nvPicPr>
        <p:blipFill>
          <a:blip r:embed="rId3" cstate="print">
            <a:alphaModFix/>
          </a:blip>
          <a:stretch>
            <a:fillRect/>
          </a:stretch>
        </p:blipFill>
        <p:spPr>
          <a:xfrm>
            <a:off x="182937" y="5526293"/>
            <a:ext cx="688550" cy="62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6" name="Shape 1576"/>
          <p:cNvSpPr txBox="1"/>
          <p:nvPr/>
        </p:nvSpPr>
        <p:spPr>
          <a:xfrm>
            <a:off x="6816918" y="5650100"/>
            <a:ext cx="2288699" cy="48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" sz="1400" kern="0" dirty="0">
                <a:latin typeface="Arial"/>
                <a:cs typeface="Arial"/>
                <a:sym typeface="Arial"/>
              </a:rPr>
              <a:t>[Venugopalan et al. ICCV’15] </a:t>
            </a:r>
            <a:r>
              <a:rPr lang="en" sz="1400" kern="0" dirty="0">
                <a:solidFill>
                  <a:srgbClr val="434343"/>
                </a:solidFill>
                <a:latin typeface="Arial"/>
                <a:cs typeface="Arial"/>
                <a:sym typeface="Arial"/>
              </a:rPr>
              <a:t> </a:t>
            </a:r>
          </a:p>
        </p:txBody>
      </p:sp>
      <p:sp>
        <p:nvSpPr>
          <p:cNvPr id="1577" name="Shape 1577"/>
          <p:cNvSpPr/>
          <p:nvPr/>
        </p:nvSpPr>
        <p:spPr>
          <a:xfrm>
            <a:off x="2316412" y="5526300"/>
            <a:ext cx="855599" cy="7372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2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CNN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sz="12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+ RNN </a:t>
            </a:r>
            <a:r>
              <a:rPr lang="en"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encoder</a:t>
            </a:r>
          </a:p>
        </p:txBody>
      </p:sp>
      <p:sp>
        <p:nvSpPr>
          <p:cNvPr id="1578" name="Shape 1578"/>
          <p:cNvSpPr txBox="1">
            <a:spLocks noGrp="1"/>
          </p:cNvSpPr>
          <p:nvPr>
            <p:ph type="sldNum" idx="12"/>
          </p:nvPr>
        </p:nvSpPr>
        <p:spPr>
          <a:xfrm>
            <a:off x="8556812" y="6333133"/>
            <a:ext cx="5486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88890379"/>
      </p:ext>
    </p:extLst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Shape 1583"/>
          <p:cNvSpPr/>
          <p:nvPr/>
        </p:nvSpPr>
        <p:spPr>
          <a:xfrm>
            <a:off x="298279" y="2939019"/>
            <a:ext cx="685499" cy="435999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84" name="Shape 1584"/>
          <p:cNvSpPr/>
          <p:nvPr/>
        </p:nvSpPr>
        <p:spPr>
          <a:xfrm>
            <a:off x="3504960" y="2939019"/>
            <a:ext cx="685499" cy="435999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85" name="Shape 1585"/>
          <p:cNvSpPr/>
          <p:nvPr/>
        </p:nvSpPr>
        <p:spPr>
          <a:xfrm>
            <a:off x="2436051" y="2939019"/>
            <a:ext cx="685499" cy="435999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86" name="Shape 1586"/>
          <p:cNvSpPr/>
          <p:nvPr/>
        </p:nvSpPr>
        <p:spPr>
          <a:xfrm>
            <a:off x="1367150" y="2939019"/>
            <a:ext cx="685499" cy="435999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87" name="Shape 1587"/>
          <p:cNvSpPr/>
          <p:nvPr/>
        </p:nvSpPr>
        <p:spPr>
          <a:xfrm>
            <a:off x="4573879" y="2939019"/>
            <a:ext cx="685499" cy="435999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88" name="Shape 1588"/>
          <p:cNvSpPr/>
          <p:nvPr/>
        </p:nvSpPr>
        <p:spPr>
          <a:xfrm>
            <a:off x="7780554" y="2939019"/>
            <a:ext cx="685499" cy="435999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89" name="Shape 1589"/>
          <p:cNvSpPr/>
          <p:nvPr/>
        </p:nvSpPr>
        <p:spPr>
          <a:xfrm>
            <a:off x="6711671" y="2939019"/>
            <a:ext cx="685499" cy="435999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90" name="Shape 1590"/>
          <p:cNvSpPr/>
          <p:nvPr/>
        </p:nvSpPr>
        <p:spPr>
          <a:xfrm>
            <a:off x="5642755" y="2939019"/>
            <a:ext cx="685499" cy="435999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91" name="Shape 1591"/>
          <p:cNvSpPr/>
          <p:nvPr/>
        </p:nvSpPr>
        <p:spPr>
          <a:xfrm>
            <a:off x="298279" y="4034469"/>
            <a:ext cx="685499" cy="435999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92" name="Shape 1592"/>
          <p:cNvSpPr/>
          <p:nvPr/>
        </p:nvSpPr>
        <p:spPr>
          <a:xfrm>
            <a:off x="3504960" y="4034469"/>
            <a:ext cx="685499" cy="435999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93" name="Shape 1593"/>
          <p:cNvSpPr/>
          <p:nvPr/>
        </p:nvSpPr>
        <p:spPr>
          <a:xfrm>
            <a:off x="2436051" y="4034469"/>
            <a:ext cx="685499" cy="435999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94" name="Shape 1594"/>
          <p:cNvSpPr/>
          <p:nvPr/>
        </p:nvSpPr>
        <p:spPr>
          <a:xfrm>
            <a:off x="1367150" y="4034469"/>
            <a:ext cx="685499" cy="435999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95" name="Shape 1595"/>
          <p:cNvSpPr/>
          <p:nvPr/>
        </p:nvSpPr>
        <p:spPr>
          <a:xfrm>
            <a:off x="4573879" y="4034469"/>
            <a:ext cx="685499" cy="435999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96" name="Shape 1596"/>
          <p:cNvSpPr/>
          <p:nvPr/>
        </p:nvSpPr>
        <p:spPr>
          <a:xfrm>
            <a:off x="7780554" y="4034469"/>
            <a:ext cx="685499" cy="435999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97" name="Shape 1597"/>
          <p:cNvSpPr/>
          <p:nvPr/>
        </p:nvSpPr>
        <p:spPr>
          <a:xfrm>
            <a:off x="6711671" y="4034469"/>
            <a:ext cx="685499" cy="435999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98" name="Shape 1598"/>
          <p:cNvSpPr/>
          <p:nvPr/>
        </p:nvSpPr>
        <p:spPr>
          <a:xfrm>
            <a:off x="5642755" y="4034469"/>
            <a:ext cx="685499" cy="435999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LSTM</a:t>
            </a:r>
          </a:p>
        </p:txBody>
      </p:sp>
      <p:sp>
        <p:nvSpPr>
          <p:cNvPr id="1599" name="Shape 1599"/>
          <p:cNvSpPr/>
          <p:nvPr/>
        </p:nvSpPr>
        <p:spPr>
          <a:xfrm>
            <a:off x="298250" y="1546853"/>
            <a:ext cx="685500" cy="998433"/>
          </a:xfrm>
          <a:prstGeom prst="flowChartManualOperation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600" name="Shape 1600"/>
          <p:cNvSpPr txBox="1"/>
          <p:nvPr/>
        </p:nvSpPr>
        <p:spPr>
          <a:xfrm>
            <a:off x="298279" y="1546900"/>
            <a:ext cx="685499" cy="34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CNN</a:t>
            </a:r>
          </a:p>
        </p:txBody>
      </p:sp>
      <p:sp>
        <p:nvSpPr>
          <p:cNvPr id="1601" name="Shape 1601"/>
          <p:cNvSpPr/>
          <p:nvPr/>
        </p:nvSpPr>
        <p:spPr>
          <a:xfrm>
            <a:off x="1367150" y="1546853"/>
            <a:ext cx="685500" cy="998433"/>
          </a:xfrm>
          <a:prstGeom prst="flowChartManualOperation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602" name="Shape 1602"/>
          <p:cNvSpPr txBox="1"/>
          <p:nvPr/>
        </p:nvSpPr>
        <p:spPr>
          <a:xfrm>
            <a:off x="1367150" y="1546900"/>
            <a:ext cx="685499" cy="34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CNN</a:t>
            </a:r>
          </a:p>
        </p:txBody>
      </p:sp>
      <p:sp>
        <p:nvSpPr>
          <p:cNvPr id="1603" name="Shape 1603"/>
          <p:cNvSpPr/>
          <p:nvPr/>
        </p:nvSpPr>
        <p:spPr>
          <a:xfrm>
            <a:off x="2436050" y="1546853"/>
            <a:ext cx="685500" cy="998433"/>
          </a:xfrm>
          <a:prstGeom prst="flowChartManualOperation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604" name="Shape 1604"/>
          <p:cNvSpPr txBox="1"/>
          <p:nvPr/>
        </p:nvSpPr>
        <p:spPr>
          <a:xfrm>
            <a:off x="2436051" y="1546900"/>
            <a:ext cx="685499" cy="34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CNN</a:t>
            </a:r>
          </a:p>
        </p:txBody>
      </p:sp>
      <p:sp>
        <p:nvSpPr>
          <p:cNvPr id="1605" name="Shape 1605"/>
          <p:cNvSpPr/>
          <p:nvPr/>
        </p:nvSpPr>
        <p:spPr>
          <a:xfrm>
            <a:off x="3504950" y="1546853"/>
            <a:ext cx="685500" cy="998433"/>
          </a:xfrm>
          <a:prstGeom prst="flowChartManualOperation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606" name="Shape 1606"/>
          <p:cNvSpPr txBox="1"/>
          <p:nvPr/>
        </p:nvSpPr>
        <p:spPr>
          <a:xfrm>
            <a:off x="3504960" y="1546900"/>
            <a:ext cx="685499" cy="34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CNN</a:t>
            </a:r>
          </a:p>
        </p:txBody>
      </p:sp>
      <p:pic>
        <p:nvPicPr>
          <p:cNvPr id="1607" name="Shape 1607"/>
          <p:cNvPicPr preferRelativeResize="0"/>
          <p:nvPr/>
        </p:nvPicPr>
        <p:blipFill>
          <a:blip r:embed="rId3" cstate="print">
            <a:alphaModFix/>
          </a:blip>
          <a:stretch>
            <a:fillRect/>
          </a:stretch>
        </p:blipFill>
        <p:spPr>
          <a:xfrm>
            <a:off x="226657" y="462635"/>
            <a:ext cx="828675" cy="8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8" name="Shape 1608"/>
          <p:cNvPicPr preferRelativeResize="0"/>
          <p:nvPr/>
        </p:nvPicPr>
        <p:blipFill>
          <a:blip r:embed="rId4" cstate="print">
            <a:alphaModFix/>
          </a:blip>
          <a:stretch>
            <a:fillRect/>
          </a:stretch>
        </p:blipFill>
        <p:spPr>
          <a:xfrm>
            <a:off x="2364463" y="462635"/>
            <a:ext cx="828675" cy="8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9" name="Shape 1609"/>
          <p:cNvPicPr preferRelativeResize="0"/>
          <p:nvPr/>
        </p:nvPicPr>
        <p:blipFill>
          <a:blip r:embed="rId5" cstate="print">
            <a:alphaModFix/>
          </a:blip>
          <a:stretch>
            <a:fillRect/>
          </a:stretch>
        </p:blipFill>
        <p:spPr>
          <a:xfrm>
            <a:off x="3433359" y="462635"/>
            <a:ext cx="828675" cy="8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0" name="Shape 1610"/>
          <p:cNvPicPr preferRelativeResize="0"/>
          <p:nvPr/>
        </p:nvPicPr>
        <p:blipFill>
          <a:blip r:embed="rId6" cstate="print">
            <a:alphaModFix/>
          </a:blip>
          <a:stretch>
            <a:fillRect/>
          </a:stretch>
        </p:blipFill>
        <p:spPr>
          <a:xfrm>
            <a:off x="1295562" y="462635"/>
            <a:ext cx="828675" cy="8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Shape 1611"/>
          <p:cNvSpPr txBox="1"/>
          <p:nvPr/>
        </p:nvSpPr>
        <p:spPr>
          <a:xfrm>
            <a:off x="4744429" y="4951219"/>
            <a:ext cx="344399" cy="435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</a:t>
            </a:r>
          </a:p>
        </p:txBody>
      </p:sp>
      <p:sp>
        <p:nvSpPr>
          <p:cNvPr id="1612" name="Shape 1612"/>
          <p:cNvSpPr txBox="1"/>
          <p:nvPr/>
        </p:nvSpPr>
        <p:spPr>
          <a:xfrm>
            <a:off x="5661055" y="4951219"/>
            <a:ext cx="648899" cy="435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man</a:t>
            </a:r>
          </a:p>
        </p:txBody>
      </p:sp>
      <p:sp>
        <p:nvSpPr>
          <p:cNvPr id="1613" name="Shape 1613"/>
          <p:cNvSpPr txBox="1"/>
          <p:nvPr/>
        </p:nvSpPr>
        <p:spPr>
          <a:xfrm>
            <a:off x="6882221" y="4951219"/>
            <a:ext cx="344399" cy="435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is</a:t>
            </a:r>
          </a:p>
        </p:txBody>
      </p:sp>
      <p:sp>
        <p:nvSpPr>
          <p:cNvPr id="1614" name="Shape 1614"/>
          <p:cNvSpPr txBox="1"/>
          <p:nvPr/>
        </p:nvSpPr>
        <p:spPr>
          <a:xfrm>
            <a:off x="7709004" y="4951219"/>
            <a:ext cx="828599" cy="435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talking</a:t>
            </a:r>
          </a:p>
        </p:txBody>
      </p:sp>
      <p:sp>
        <p:nvSpPr>
          <p:cNvPr id="1615" name="Shape 1615"/>
          <p:cNvSpPr txBox="1"/>
          <p:nvPr/>
        </p:nvSpPr>
        <p:spPr>
          <a:xfrm>
            <a:off x="8466066" y="3450086"/>
            <a:ext cx="648899" cy="435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...</a:t>
            </a:r>
          </a:p>
        </p:txBody>
      </p:sp>
      <p:cxnSp>
        <p:nvCxnSpPr>
          <p:cNvPr id="1616" name="Shape 1616"/>
          <p:cNvCxnSpPr>
            <a:stCxn id="1607" idx="2"/>
            <a:endCxn id="1600" idx="0"/>
          </p:cNvCxnSpPr>
          <p:nvPr/>
        </p:nvCxnSpPr>
        <p:spPr>
          <a:xfrm>
            <a:off x="640987" y="1288133"/>
            <a:ext cx="0" cy="25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17" name="Shape 1617"/>
          <p:cNvCxnSpPr>
            <a:stCxn id="1599" idx="2"/>
            <a:endCxn id="1583" idx="0"/>
          </p:cNvCxnSpPr>
          <p:nvPr/>
        </p:nvCxnSpPr>
        <p:spPr>
          <a:xfrm>
            <a:off x="641000" y="2545267"/>
            <a:ext cx="0" cy="39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18" name="Shape 1618"/>
          <p:cNvCxnSpPr>
            <a:stCxn id="1583" idx="2"/>
            <a:endCxn id="1591" idx="0"/>
          </p:cNvCxnSpPr>
          <p:nvPr/>
        </p:nvCxnSpPr>
        <p:spPr>
          <a:xfrm>
            <a:off x="640999" y="3374999"/>
            <a:ext cx="0" cy="65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19" name="Shape 1619"/>
          <p:cNvCxnSpPr>
            <a:stCxn id="1601" idx="2"/>
            <a:endCxn id="1586" idx="0"/>
          </p:cNvCxnSpPr>
          <p:nvPr/>
        </p:nvCxnSpPr>
        <p:spPr>
          <a:xfrm>
            <a:off x="1709900" y="2545267"/>
            <a:ext cx="0" cy="39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20" name="Shape 1620"/>
          <p:cNvCxnSpPr/>
          <p:nvPr/>
        </p:nvCxnSpPr>
        <p:spPr>
          <a:xfrm>
            <a:off x="1709862" y="1288153"/>
            <a:ext cx="0" cy="2587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21" name="Shape 1621"/>
          <p:cNvCxnSpPr>
            <a:stCxn id="1608" idx="2"/>
            <a:endCxn id="1604" idx="0"/>
          </p:cNvCxnSpPr>
          <p:nvPr/>
        </p:nvCxnSpPr>
        <p:spPr>
          <a:xfrm>
            <a:off x="2778787" y="1288133"/>
            <a:ext cx="0" cy="25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22" name="Shape 1622"/>
          <p:cNvCxnSpPr>
            <a:stCxn id="1603" idx="2"/>
            <a:endCxn id="1585" idx="0"/>
          </p:cNvCxnSpPr>
          <p:nvPr/>
        </p:nvCxnSpPr>
        <p:spPr>
          <a:xfrm>
            <a:off x="2778800" y="2545267"/>
            <a:ext cx="0" cy="39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23" name="Shape 1623"/>
          <p:cNvCxnSpPr>
            <a:stCxn id="1609" idx="2"/>
            <a:endCxn id="1606" idx="0"/>
          </p:cNvCxnSpPr>
          <p:nvPr/>
        </p:nvCxnSpPr>
        <p:spPr>
          <a:xfrm>
            <a:off x="3847687" y="1288133"/>
            <a:ext cx="0" cy="25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24" name="Shape 1624"/>
          <p:cNvCxnSpPr>
            <a:stCxn id="1605" idx="2"/>
            <a:endCxn id="1584" idx="0"/>
          </p:cNvCxnSpPr>
          <p:nvPr/>
        </p:nvCxnSpPr>
        <p:spPr>
          <a:xfrm>
            <a:off x="3847700" y="2545267"/>
            <a:ext cx="0" cy="39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25" name="Shape 1625"/>
          <p:cNvCxnSpPr>
            <a:stCxn id="1586" idx="2"/>
            <a:endCxn id="1594" idx="0"/>
          </p:cNvCxnSpPr>
          <p:nvPr/>
        </p:nvCxnSpPr>
        <p:spPr>
          <a:xfrm>
            <a:off x="1709899" y="3374999"/>
            <a:ext cx="0" cy="65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26" name="Shape 1626"/>
          <p:cNvCxnSpPr>
            <a:stCxn id="1585" idx="2"/>
            <a:endCxn id="1593" idx="0"/>
          </p:cNvCxnSpPr>
          <p:nvPr/>
        </p:nvCxnSpPr>
        <p:spPr>
          <a:xfrm>
            <a:off x="2778799" y="3374999"/>
            <a:ext cx="0" cy="65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27" name="Shape 1627"/>
          <p:cNvCxnSpPr>
            <a:stCxn id="1584" idx="2"/>
            <a:endCxn id="1592" idx="0"/>
          </p:cNvCxnSpPr>
          <p:nvPr/>
        </p:nvCxnSpPr>
        <p:spPr>
          <a:xfrm>
            <a:off x="3847699" y="3374999"/>
            <a:ext cx="0" cy="65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28" name="Shape 1628"/>
          <p:cNvCxnSpPr>
            <a:stCxn id="1583" idx="3"/>
            <a:endCxn id="1586" idx="1"/>
          </p:cNvCxnSpPr>
          <p:nvPr/>
        </p:nvCxnSpPr>
        <p:spPr>
          <a:xfrm>
            <a:off x="983749" y="315699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29" name="Shape 1629"/>
          <p:cNvCxnSpPr>
            <a:stCxn id="1586" idx="3"/>
            <a:endCxn id="1585" idx="1"/>
          </p:cNvCxnSpPr>
          <p:nvPr/>
        </p:nvCxnSpPr>
        <p:spPr>
          <a:xfrm>
            <a:off x="2052649" y="315699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30" name="Shape 1630"/>
          <p:cNvCxnSpPr>
            <a:stCxn id="1585" idx="3"/>
            <a:endCxn id="1584" idx="1"/>
          </p:cNvCxnSpPr>
          <p:nvPr/>
        </p:nvCxnSpPr>
        <p:spPr>
          <a:xfrm>
            <a:off x="3121549" y="315699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31" name="Shape 1631"/>
          <p:cNvCxnSpPr>
            <a:stCxn id="1591" idx="3"/>
            <a:endCxn id="1594" idx="1"/>
          </p:cNvCxnSpPr>
          <p:nvPr/>
        </p:nvCxnSpPr>
        <p:spPr>
          <a:xfrm>
            <a:off x="983749" y="425244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32" name="Shape 1632"/>
          <p:cNvCxnSpPr>
            <a:stCxn id="1594" idx="3"/>
            <a:endCxn id="1593" idx="1"/>
          </p:cNvCxnSpPr>
          <p:nvPr/>
        </p:nvCxnSpPr>
        <p:spPr>
          <a:xfrm>
            <a:off x="2052649" y="425244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33" name="Shape 1633"/>
          <p:cNvCxnSpPr>
            <a:stCxn id="1593" idx="3"/>
            <a:endCxn id="1592" idx="1"/>
          </p:cNvCxnSpPr>
          <p:nvPr/>
        </p:nvCxnSpPr>
        <p:spPr>
          <a:xfrm>
            <a:off x="3121549" y="425244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34" name="Shape 1634"/>
          <p:cNvCxnSpPr>
            <a:stCxn id="1592" idx="3"/>
            <a:endCxn id="1595" idx="1"/>
          </p:cNvCxnSpPr>
          <p:nvPr/>
        </p:nvCxnSpPr>
        <p:spPr>
          <a:xfrm>
            <a:off x="4190449" y="425244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35" name="Shape 1635"/>
          <p:cNvCxnSpPr>
            <a:stCxn id="1584" idx="3"/>
            <a:endCxn id="1587" idx="1"/>
          </p:cNvCxnSpPr>
          <p:nvPr/>
        </p:nvCxnSpPr>
        <p:spPr>
          <a:xfrm>
            <a:off x="4190449" y="315699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36" name="Shape 1636"/>
          <p:cNvCxnSpPr>
            <a:stCxn id="1587" idx="2"/>
            <a:endCxn id="1595" idx="0"/>
          </p:cNvCxnSpPr>
          <p:nvPr/>
        </p:nvCxnSpPr>
        <p:spPr>
          <a:xfrm>
            <a:off x="4916599" y="3374999"/>
            <a:ext cx="0" cy="65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37" name="Shape 1637"/>
          <p:cNvCxnSpPr>
            <a:stCxn id="1590" idx="2"/>
            <a:endCxn id="1598" idx="0"/>
          </p:cNvCxnSpPr>
          <p:nvPr/>
        </p:nvCxnSpPr>
        <p:spPr>
          <a:xfrm>
            <a:off x="5985499" y="3374999"/>
            <a:ext cx="0" cy="65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38" name="Shape 1638"/>
          <p:cNvCxnSpPr>
            <a:stCxn id="1587" idx="3"/>
            <a:endCxn id="1590" idx="1"/>
          </p:cNvCxnSpPr>
          <p:nvPr/>
        </p:nvCxnSpPr>
        <p:spPr>
          <a:xfrm>
            <a:off x="5259349" y="315699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39" name="Shape 1639"/>
          <p:cNvCxnSpPr>
            <a:stCxn id="1595" idx="3"/>
            <a:endCxn id="1598" idx="1"/>
          </p:cNvCxnSpPr>
          <p:nvPr/>
        </p:nvCxnSpPr>
        <p:spPr>
          <a:xfrm>
            <a:off x="5259349" y="425244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40" name="Shape 1640"/>
          <p:cNvCxnSpPr>
            <a:stCxn id="1590" idx="3"/>
            <a:endCxn id="1589" idx="1"/>
          </p:cNvCxnSpPr>
          <p:nvPr/>
        </p:nvCxnSpPr>
        <p:spPr>
          <a:xfrm>
            <a:off x="6328250" y="3156999"/>
            <a:ext cx="3833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41" name="Shape 1641"/>
          <p:cNvCxnSpPr>
            <a:stCxn id="1598" idx="3"/>
            <a:endCxn id="1597" idx="1"/>
          </p:cNvCxnSpPr>
          <p:nvPr/>
        </p:nvCxnSpPr>
        <p:spPr>
          <a:xfrm>
            <a:off x="6328250" y="4252449"/>
            <a:ext cx="3833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42" name="Shape 1642"/>
          <p:cNvCxnSpPr>
            <a:stCxn id="1589" idx="3"/>
            <a:endCxn id="1588" idx="1"/>
          </p:cNvCxnSpPr>
          <p:nvPr/>
        </p:nvCxnSpPr>
        <p:spPr>
          <a:xfrm>
            <a:off x="7397149" y="315699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43" name="Shape 1643"/>
          <p:cNvCxnSpPr>
            <a:stCxn id="1597" idx="3"/>
            <a:endCxn id="1596" idx="1"/>
          </p:cNvCxnSpPr>
          <p:nvPr/>
        </p:nvCxnSpPr>
        <p:spPr>
          <a:xfrm>
            <a:off x="7397149" y="4252449"/>
            <a:ext cx="3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44" name="Shape 1644"/>
          <p:cNvCxnSpPr>
            <a:stCxn id="1588" idx="2"/>
            <a:endCxn id="1596" idx="0"/>
          </p:cNvCxnSpPr>
          <p:nvPr/>
        </p:nvCxnSpPr>
        <p:spPr>
          <a:xfrm>
            <a:off x="8123299" y="3374999"/>
            <a:ext cx="0" cy="65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45" name="Shape 1645"/>
          <p:cNvCxnSpPr>
            <a:stCxn id="1589" idx="2"/>
            <a:endCxn id="1597" idx="0"/>
          </p:cNvCxnSpPr>
          <p:nvPr/>
        </p:nvCxnSpPr>
        <p:spPr>
          <a:xfrm>
            <a:off x="7054399" y="3374999"/>
            <a:ext cx="0" cy="65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46" name="Shape 1646"/>
          <p:cNvCxnSpPr>
            <a:stCxn id="1595" idx="2"/>
            <a:endCxn id="1611" idx="0"/>
          </p:cNvCxnSpPr>
          <p:nvPr/>
        </p:nvCxnSpPr>
        <p:spPr>
          <a:xfrm>
            <a:off x="4916599" y="4470449"/>
            <a:ext cx="0" cy="48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47" name="Shape 1647"/>
          <p:cNvCxnSpPr>
            <a:stCxn id="1598" idx="2"/>
            <a:endCxn id="1612" idx="0"/>
          </p:cNvCxnSpPr>
          <p:nvPr/>
        </p:nvCxnSpPr>
        <p:spPr>
          <a:xfrm>
            <a:off x="5985499" y="4470449"/>
            <a:ext cx="0" cy="48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48" name="Shape 1648"/>
          <p:cNvCxnSpPr>
            <a:stCxn id="1597" idx="2"/>
            <a:endCxn id="1613" idx="0"/>
          </p:cNvCxnSpPr>
          <p:nvPr/>
        </p:nvCxnSpPr>
        <p:spPr>
          <a:xfrm>
            <a:off x="7054399" y="4470449"/>
            <a:ext cx="0" cy="48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49" name="Shape 1649"/>
          <p:cNvCxnSpPr>
            <a:stCxn id="1596" idx="2"/>
            <a:endCxn id="1614" idx="0"/>
          </p:cNvCxnSpPr>
          <p:nvPr/>
        </p:nvCxnSpPr>
        <p:spPr>
          <a:xfrm>
            <a:off x="8123299" y="4470449"/>
            <a:ext cx="0" cy="48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650" name="Shape 1650"/>
          <p:cNvSpPr txBox="1"/>
          <p:nvPr/>
        </p:nvSpPr>
        <p:spPr>
          <a:xfrm>
            <a:off x="8466066" y="4951219"/>
            <a:ext cx="648899" cy="435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...</a:t>
            </a:r>
          </a:p>
        </p:txBody>
      </p:sp>
      <p:sp>
        <p:nvSpPr>
          <p:cNvPr id="1651" name="Shape 1651"/>
          <p:cNvSpPr/>
          <p:nvPr/>
        </p:nvSpPr>
        <p:spPr>
          <a:xfrm rot="5400000">
            <a:off x="2068150" y="3050119"/>
            <a:ext cx="352400" cy="3941399"/>
          </a:xfrm>
          <a:prstGeom prst="rightBrace">
            <a:avLst>
              <a:gd name="adj1" fmla="val 8333"/>
              <a:gd name="adj2" fmla="val 49771"/>
            </a:avLst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652" name="Shape 1652"/>
          <p:cNvSpPr txBox="1"/>
          <p:nvPr/>
        </p:nvSpPr>
        <p:spPr>
          <a:xfrm>
            <a:off x="1575725" y="5085333"/>
            <a:ext cx="1428000" cy="49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Encoding stage</a:t>
            </a:r>
          </a:p>
        </p:txBody>
      </p:sp>
      <p:sp>
        <p:nvSpPr>
          <p:cNvPr id="1653" name="Shape 1653"/>
          <p:cNvSpPr/>
          <p:nvPr/>
        </p:nvSpPr>
        <p:spPr>
          <a:xfrm rot="5400000">
            <a:off x="6538900" y="3592653"/>
            <a:ext cx="352400" cy="3941399"/>
          </a:xfrm>
          <a:prstGeom prst="rightBrace">
            <a:avLst>
              <a:gd name="adj1" fmla="val 8333"/>
              <a:gd name="adj2" fmla="val 49771"/>
            </a:avLst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654" name="Shape 1654"/>
          <p:cNvSpPr txBox="1"/>
          <p:nvPr/>
        </p:nvSpPr>
        <p:spPr>
          <a:xfrm>
            <a:off x="6001100" y="5739533"/>
            <a:ext cx="1428000" cy="49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Decoding stage</a:t>
            </a:r>
          </a:p>
        </p:txBody>
      </p:sp>
      <p:sp>
        <p:nvSpPr>
          <p:cNvPr id="1655" name="Shape 1655"/>
          <p:cNvSpPr txBox="1"/>
          <p:nvPr/>
        </p:nvSpPr>
        <p:spPr>
          <a:xfrm>
            <a:off x="4682751" y="2010953"/>
            <a:ext cx="3512099" cy="68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swald"/>
                <a:ea typeface="Oswald"/>
                <a:cs typeface="Oswald"/>
                <a:sym typeface="Oswald"/>
              </a:rPr>
              <a:t>Now decode it to a sentence!</a:t>
            </a:r>
          </a:p>
        </p:txBody>
      </p:sp>
      <p:cxnSp>
        <p:nvCxnSpPr>
          <p:cNvPr id="1656" name="Shape 1656"/>
          <p:cNvCxnSpPr/>
          <p:nvPr/>
        </p:nvCxnSpPr>
        <p:spPr>
          <a:xfrm rot="10800000" flipH="1">
            <a:off x="4924717" y="3750883"/>
            <a:ext cx="1052699" cy="1296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657" name="Shape 1657"/>
          <p:cNvCxnSpPr/>
          <p:nvPr/>
        </p:nvCxnSpPr>
        <p:spPr>
          <a:xfrm rot="10800000" flipH="1">
            <a:off x="5993600" y="3750883"/>
            <a:ext cx="1052699" cy="1296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658" name="Shape 1658"/>
          <p:cNvCxnSpPr/>
          <p:nvPr/>
        </p:nvCxnSpPr>
        <p:spPr>
          <a:xfrm rot="10800000" flipH="1">
            <a:off x="7062509" y="3750899"/>
            <a:ext cx="1052699" cy="1296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659" name="Shape 1659"/>
          <p:cNvCxnSpPr/>
          <p:nvPr/>
        </p:nvCxnSpPr>
        <p:spPr>
          <a:xfrm>
            <a:off x="5874525" y="3750900"/>
            <a:ext cx="4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60" name="Shape 1660"/>
          <p:cNvCxnSpPr/>
          <p:nvPr/>
        </p:nvCxnSpPr>
        <p:spPr>
          <a:xfrm>
            <a:off x="6941950" y="3750900"/>
            <a:ext cx="4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61" name="Shape 1661"/>
          <p:cNvCxnSpPr/>
          <p:nvPr/>
        </p:nvCxnSpPr>
        <p:spPr>
          <a:xfrm>
            <a:off x="8003900" y="3750900"/>
            <a:ext cx="4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663" name="Shape 1663"/>
          <p:cNvSpPr txBox="1">
            <a:spLocks noGrp="1"/>
          </p:cNvSpPr>
          <p:nvPr>
            <p:ph type="sldNum" idx="12"/>
          </p:nvPr>
        </p:nvSpPr>
        <p:spPr>
          <a:xfrm>
            <a:off x="6553217" y="6356352"/>
            <a:ext cx="2133599" cy="365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664" name="Shape 1664"/>
          <p:cNvSpPr txBox="1"/>
          <p:nvPr/>
        </p:nvSpPr>
        <p:spPr>
          <a:xfrm>
            <a:off x="4916624" y="627000"/>
            <a:ext cx="4068899" cy="49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Oswald"/>
                <a:ea typeface="Oswald"/>
                <a:cs typeface="Oswald"/>
                <a:sym typeface="Oswald"/>
              </a:rPr>
              <a:t>S2VT: Sequence to Sequence Video to Text</a:t>
            </a:r>
          </a:p>
        </p:txBody>
      </p:sp>
    </p:spTree>
    <p:extLst>
      <p:ext uri="{BB962C8B-B14F-4D97-AF65-F5344CB8AC3E}">
        <p14:creationId xmlns:p14="http://schemas.microsoft.com/office/powerpoint/2010/main" val="59790852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8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10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1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1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1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1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40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1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5000"/>
                            </p:stCondLst>
                            <p:childTnLst>
                              <p:par>
                                <p:cTn id="1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1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1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000"/>
                            </p:stCondLst>
                            <p:childTnLst>
                              <p:par>
                                <p:cTn id="1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1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20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1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1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1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1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1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1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4000"/>
                            </p:stCondLst>
                            <p:childTnLst>
                              <p:par>
                                <p:cTn id="1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1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000"/>
                            </p:stCondLst>
                            <p:childTnLst>
                              <p:par>
                                <p:cTn id="1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1000"/>
                                        <p:tgtEl>
                                          <p:spTgt spid="1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1000"/>
                                        <p:tgtEl>
                                          <p:spTgt spid="1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1000"/>
                                        <p:tgtEl>
                                          <p:spTgt spid="1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6000"/>
                            </p:stCondLst>
                            <p:childTnLst>
                              <p:par>
                                <p:cTn id="1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1000"/>
                                        <p:tgtEl>
                                          <p:spTgt spid="1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000"/>
                                        <p:tgtEl>
                                          <p:spTgt spid="1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1000"/>
                                        <p:tgtEl>
                                          <p:spTgt spid="1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7000"/>
                            </p:stCondLst>
                            <p:childTnLst>
                              <p:par>
                                <p:cTn id="2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1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1000"/>
                                        <p:tgtEl>
                                          <p:spTgt spid="1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1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8000"/>
                            </p:stCondLst>
                            <p:childTnLst>
                              <p:par>
                                <p:cTn id="2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1000"/>
                                        <p:tgtEl>
                                          <p:spTgt spid="1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1000"/>
                                        <p:tgtEl>
                                          <p:spTgt spid="1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9000"/>
                            </p:stCondLst>
                            <p:childTnLst>
                              <p:par>
                                <p:cTn id="2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1000"/>
                                        <p:tgtEl>
                                          <p:spTgt spid="1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1000"/>
                                        <p:tgtEl>
                                          <p:spTgt spid="1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1000"/>
                                        <p:tgtEl>
                                          <p:spTgt spid="1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10000"/>
                            </p:stCondLst>
                            <p:childTnLst>
                              <p:par>
                                <p:cTn id="2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1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1000"/>
                                        <p:tgtEl>
                                          <p:spTgt spid="1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1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11000"/>
                            </p:stCondLst>
                            <p:childTnLst>
                              <p:par>
                                <p:cTn id="2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1000"/>
                                        <p:tgtEl>
                                          <p:spTgt spid="1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1000"/>
                                        <p:tgtEl>
                                          <p:spTgt spid="1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1000"/>
                                        <p:tgtEl>
                                          <p:spTgt spid="1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12000"/>
                            </p:stCondLst>
                            <p:childTnLst>
                              <p:par>
                                <p:cTn id="2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1000"/>
                                        <p:tgtEl>
                                          <p:spTgt spid="1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1000"/>
                                        <p:tgtEl>
                                          <p:spTgt spid="1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1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13000"/>
                            </p:stCondLst>
                            <p:childTnLst>
                              <p:par>
                                <p:cTn id="2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2" dur="1000"/>
                                        <p:tgtEl>
                                          <p:spTgt spid="1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1000"/>
                                        <p:tgtEl>
                                          <p:spTgt spid="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1000"/>
                                        <p:tgtEl>
                                          <p:spTgt spid="1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1000"/>
                                        <p:tgtEl>
                                          <p:spTgt spid="1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F43C4-BE5F-4127-A8C3-2765D263F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Question Answering</a:t>
            </a:r>
            <a:br>
              <a:rPr lang="en-US" dirty="0"/>
            </a:br>
            <a:r>
              <a:rPr lang="en-US" sz="3200" dirty="0">
                <a:solidFill>
                  <a:srgbClr val="333399"/>
                </a:solidFill>
              </a:rPr>
              <a:t>(Agrawal, et al., 2016)</a:t>
            </a:r>
            <a:endParaRPr lang="en-US" dirty="0">
              <a:solidFill>
                <a:srgbClr val="33339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96096-A35C-4A51-9AD2-7F6D4E07D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Answer natural language questions about an image.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B6593-4678-40F8-99F5-12285A105B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22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AFC31C-3635-4A19-855B-BA7DBDF0C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438400"/>
            <a:ext cx="3962531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3410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18626-B5E7-4EE8-AAAC-79D6290C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VQA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BBF01-C08E-499C-AB92-F17FCA125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systems are DNNs using both CNNs and RNNs.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5BE3E1-EB06-4684-82E2-A534F58995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23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86E7E7-A415-45C3-896A-1258EFE35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024" y="2667000"/>
            <a:ext cx="8329951" cy="327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6224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78AD2-1773-4EB4-9703-5583EF72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Dialog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CEC39-0FE9-4553-B0BC-400B652E2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438400"/>
            <a:ext cx="7772400" cy="4687888"/>
          </a:xfrm>
        </p:spPr>
        <p:txBody>
          <a:bodyPr/>
          <a:lstStyle/>
          <a:p>
            <a:r>
              <a:rPr lang="en-US" dirty="0"/>
              <a:t>Engage in coherent, multi-turn, natural-language dialog about an image, rather than answering a single-shot question.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58EE54-1712-4109-8A59-C748876862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24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35311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E22177-326A-4B4A-A60E-D3E559FFD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700" y="1341932"/>
            <a:ext cx="3892500" cy="55160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2051CA-18F4-43A3-A6CB-45A5620BD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90600"/>
          </a:xfrm>
        </p:spPr>
        <p:txBody>
          <a:bodyPr/>
          <a:lstStyle/>
          <a:p>
            <a:r>
              <a:rPr lang="en-US" dirty="0"/>
              <a:t>Visual Dialog </a:t>
            </a:r>
            <a:br>
              <a:rPr lang="en-US" dirty="0"/>
            </a:br>
            <a:r>
              <a:rPr lang="en-US" sz="3200" dirty="0">
                <a:solidFill>
                  <a:srgbClr val="006600"/>
                </a:solidFill>
              </a:rPr>
              <a:t>Das et al., CVPR 2017</a:t>
            </a:r>
            <a:br>
              <a:rPr lang="en-US" dirty="0">
                <a:solidFill>
                  <a:srgbClr val="006600"/>
                </a:solidFill>
              </a:rPr>
            </a:br>
            <a:endParaRPr lang="en-US" dirty="0">
              <a:solidFill>
                <a:srgbClr val="0066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200AF9-0400-43B6-A437-560F035282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25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728842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ABE00-3D1D-4C27-8774-86FB30F26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400"/>
            <a:ext cx="7772400" cy="990600"/>
          </a:xfrm>
        </p:spPr>
        <p:txBody>
          <a:bodyPr/>
          <a:lstStyle/>
          <a:p>
            <a:r>
              <a:rPr lang="en-US" sz="3200" dirty="0"/>
              <a:t>Learning Cooperative Visual Dialog Agents with Deep Reinforcement Learning.</a:t>
            </a:r>
            <a:br>
              <a:rPr lang="en-US" sz="3200" dirty="0"/>
            </a:br>
            <a:r>
              <a:rPr lang="en-US" sz="2800" dirty="0">
                <a:solidFill>
                  <a:srgbClr val="006600"/>
                </a:solidFill>
              </a:rPr>
              <a:t>Das et al., ICCV 2017 </a:t>
            </a:r>
            <a:endParaRPr lang="en-US" dirty="0">
              <a:solidFill>
                <a:srgbClr val="0066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B32973-13EE-44BC-9E10-8BDBDCD16C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26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F0C226-C2C8-4835-94E4-D3B9C7794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447800"/>
            <a:ext cx="5257800" cy="538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7270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F9A0C-3D03-4E71-99AC-F9B318F3A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Vision to Disambiguate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6F984-3439-4BA4-87B7-61215C7D6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49902"/>
            <a:ext cx="7772400" cy="4687888"/>
          </a:xfrm>
        </p:spPr>
        <p:txBody>
          <a:bodyPr/>
          <a:lstStyle/>
          <a:p>
            <a:r>
              <a:rPr lang="en-US" dirty="0"/>
              <a:t>Word Sense Disambiguation with visual context.</a:t>
            </a:r>
          </a:p>
          <a:p>
            <a:r>
              <a:rPr lang="en-US" dirty="0"/>
              <a:t>Machine Translation with visual context.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2C851A-1C7F-4E3C-AFCE-A411779194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27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150014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27197-011C-42EC-9279-48201FF35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8382000" cy="990600"/>
          </a:xfrm>
        </p:spPr>
        <p:txBody>
          <a:bodyPr/>
          <a:lstStyle/>
          <a:p>
            <a:r>
              <a:rPr lang="en-US" sz="3200" dirty="0"/>
              <a:t>Multimodal Pivots for Image Caption Translation </a:t>
            </a:r>
            <a:r>
              <a:rPr lang="en-US" sz="2800" dirty="0" err="1">
                <a:solidFill>
                  <a:srgbClr val="006600"/>
                </a:solidFill>
              </a:rPr>
              <a:t>Hitschler</a:t>
            </a:r>
            <a:r>
              <a:rPr lang="en-US" sz="2800" dirty="0">
                <a:solidFill>
                  <a:srgbClr val="006600"/>
                </a:solidFill>
              </a:rPr>
              <a:t> et al., ACL 2016</a:t>
            </a:r>
            <a:endParaRPr lang="en-US" sz="3200" dirty="0">
              <a:solidFill>
                <a:srgbClr val="0066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2DA0F-4921-4CF3-AF89-14F9E442AB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28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7EDB0E-CF0A-43A7-AAD4-FD24F1C28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371600"/>
            <a:ext cx="5454436" cy="536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1577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34D86-689E-480C-BCFC-108854E23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Language to Disambiguate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89EF2-79F5-4B24-9669-C8F46B42F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“A Generalized Model for Multimodal Perception” </a:t>
            </a:r>
            <a:r>
              <a:rPr lang="en-US" dirty="0" err="1"/>
              <a:t>Shiang</a:t>
            </a:r>
            <a:r>
              <a:rPr lang="en-US" dirty="0"/>
              <a:t> et al., AAAIFallSymp-2017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E6B2F-7B34-4F81-8ACF-40B13E2FF7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29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9EE2B2-4FA8-4C93-BD8B-B9A4D7BB3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2438400"/>
            <a:ext cx="4667029" cy="439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787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D7C01-5843-47E8-A820-1A78EF670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A84A6-8021-4760-BB04-4CA2274E64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1676400"/>
          </a:xfrm>
        </p:spPr>
        <p:txBody>
          <a:bodyPr/>
          <a:lstStyle/>
          <a:p>
            <a:r>
              <a:rPr lang="en-US" dirty="0"/>
              <a:t>Cognitive psychologists have a long history of studying the connection between language and perception.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7E101C-C8FB-41C8-850E-7589FB9BC3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3</a:t>
            </a:fld>
            <a:endParaRPr lang="en-US"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9DC169-BAF5-439C-8AA3-219CBFCCC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876550"/>
            <a:ext cx="2438400" cy="35433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7FA3609-CCE9-4C1E-B53D-6E37582B7EF2}"/>
              </a:ext>
            </a:extLst>
          </p:cNvPr>
          <p:cNvSpPr txBox="1">
            <a:spLocks/>
          </p:cNvSpPr>
          <p:nvPr/>
        </p:nvSpPr>
        <p:spPr bwMode="auto">
          <a:xfrm>
            <a:off x="702816" y="2971800"/>
            <a:ext cx="4631184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–"/>
              <a:defRPr sz="2800">
                <a:solidFill>
                  <a:srgbClr val="333399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Char char="•"/>
              <a:defRPr sz="2400">
                <a:solidFill>
                  <a:srgbClr val="006600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Char char="»"/>
              <a:defRPr sz="2000">
                <a:solidFill>
                  <a:srgbClr val="0000CC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Char char="»"/>
              <a:defRPr sz="2000">
                <a:solidFill>
                  <a:srgbClr val="0000CC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Char char="»"/>
              <a:defRPr sz="2000">
                <a:solidFill>
                  <a:srgbClr val="0000CC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Char char="»"/>
              <a:defRPr sz="2000">
                <a:solidFill>
                  <a:srgbClr val="0000CC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Char char="»"/>
              <a:defRPr sz="2000">
                <a:solidFill>
                  <a:srgbClr val="0000CC"/>
                </a:solidFill>
                <a:latin typeface="+mn-lt"/>
              </a:defRPr>
            </a:lvl9pPr>
          </a:lstStyle>
          <a:p>
            <a:r>
              <a:rPr lang="en-US" kern="0" dirty="0"/>
              <a:t>Miller and Johnson-Laird (1976)</a:t>
            </a:r>
          </a:p>
        </p:txBody>
      </p:sp>
    </p:spTree>
    <p:extLst>
      <p:ext uri="{BB962C8B-B14F-4D97-AF65-F5344CB8AC3E}">
        <p14:creationId xmlns:p14="http://schemas.microsoft.com/office/powerpoint/2010/main" val="2891214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AE88B-B8F5-4B94-93F8-B62BEBDFD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Language Enhanced Vision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30FB5-F728-4493-8572-6EFC6031CE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30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414E4D-9D3E-4963-A0C6-9D611C7D2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352365"/>
            <a:ext cx="5715000" cy="53344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D1E3A-6FE8-4485-A81D-BD05433FB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52365"/>
            <a:ext cx="2819400" cy="4687888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Performance of the vision-only (upper) and our multimodal (lower) approaches. The blue boxes are the correctly classified ones; the red boxes, misclassified ones; and the yellow boxes, those boxes that have been corrected after multimodal fusion.</a:t>
            </a:r>
          </a:p>
        </p:txBody>
      </p:sp>
    </p:spTree>
    <p:extLst>
      <p:ext uri="{BB962C8B-B14F-4D97-AF65-F5344CB8AC3E}">
        <p14:creationId xmlns:p14="http://schemas.microsoft.com/office/powerpoint/2010/main" val="5680762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CAF8D-B7DB-4C09-B33C-C6A7BD379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Joint Visual/Linguistic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D5AEF-552D-4ADB-BADF-E148FBE7D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2600"/>
            <a:ext cx="7772400" cy="4687888"/>
          </a:xfrm>
        </p:spPr>
        <p:txBody>
          <a:bodyPr/>
          <a:lstStyle/>
          <a:p>
            <a:r>
              <a:rPr lang="en-US" dirty="0"/>
              <a:t>Joint linguistic and visual analysis can simultaneously resolve ambiguity in both.</a:t>
            </a:r>
          </a:p>
          <a:p>
            <a:r>
              <a:rPr lang="en-US" dirty="0"/>
              <a:t>“Resolving Language and Vision Ambiguities Together: Joint Segmentation &amp; Prepositional Attachment Resolution in Captioned Scenes,” Christie et al., EMNLP 2016.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707FA-F998-4C2B-81FD-267AC1A4D8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31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448645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D2480-44BC-4B8D-8D85-A2F771D03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Joint  PP-Attachment </a:t>
            </a:r>
            <a:br>
              <a:rPr lang="en-US" dirty="0"/>
            </a:br>
            <a:r>
              <a:rPr lang="en-US" dirty="0"/>
              <a:t>&amp; Image Segmentation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264A0E-40F0-4FFD-ADC7-BB2C9A33B0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32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A1EBCB-FD2F-4B7A-9E7F-7B22E47BA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371600"/>
            <a:ext cx="6508880" cy="558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8116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0684D-8BAB-4036-95C3-F33143F00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AI (XAI)</a:t>
            </a:r>
            <a:br>
              <a:rPr lang="en-US" dirty="0"/>
            </a:br>
            <a:r>
              <a:rPr lang="en-US" dirty="0"/>
              <a:t>for Vision and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A4D3C-3AFD-45E7-9A64-29D771C63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allow human users to know if and when they should trust an AI system, it should be more transparent and interpretable and be able to explain it’s reasoning.</a:t>
            </a:r>
          </a:p>
          <a:p>
            <a:r>
              <a:rPr lang="en-US" dirty="0"/>
              <a:t>Deep learning systems used in language and vision are particularly opaque “black boxes.”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EC351-7D72-4639-8B56-2D6B5D5E51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33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0633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1CFB4-E9C0-447D-8BBC-AB544B6D2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VQA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E0C18-D4CC-4A67-9109-E20BBD610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1600200"/>
          </a:xfrm>
        </p:spPr>
        <p:txBody>
          <a:bodyPr/>
          <a:lstStyle/>
          <a:p>
            <a:r>
              <a:rPr lang="en-US" dirty="0"/>
              <a:t>“Attentive Explanations: Justifying Decisions and Pointing to the Evidence,” Park et al., </a:t>
            </a:r>
            <a:r>
              <a:rPr lang="en-US" dirty="0" err="1"/>
              <a:t>InterpML</a:t>
            </a:r>
            <a:r>
              <a:rPr lang="en-US" dirty="0"/>
              <a:t>, NIPS-2017.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0CE6C7-27AB-41EA-B3BC-0582363914B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34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81FF42-E704-4D8A-AF2F-467EFEAAC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971800"/>
            <a:ext cx="7283998" cy="228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8C1595-DCFF-4617-A4B1-90295679636E}"/>
              </a:ext>
            </a:extLst>
          </p:cNvPr>
          <p:cNvSpPr txBox="1"/>
          <p:nvPr/>
        </p:nvSpPr>
        <p:spPr>
          <a:xfrm>
            <a:off x="2286000" y="5382578"/>
            <a:ext cx="63205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dirty="0"/>
              <a:t>Explanation: “Because he is on a snowy           </a:t>
            </a:r>
          </a:p>
          <a:p>
            <a:pPr algn="l"/>
            <a:r>
              <a:rPr lang="en-US" sz="2800" dirty="0"/>
              <a:t>                       hill wearing skis”</a:t>
            </a:r>
          </a:p>
        </p:txBody>
      </p:sp>
    </p:spTree>
    <p:extLst>
      <p:ext uri="{BB962C8B-B14F-4D97-AF65-F5344CB8AC3E}">
        <p14:creationId xmlns:p14="http://schemas.microsoft.com/office/powerpoint/2010/main" val="21604425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EAE88-977B-4C15-B618-A7046ABB2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Multi-Modal Perceptual Grounding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2AF7F-2E99-4152-A3AD-E7A53A03E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Should ground the meaning of words in multimodal robotic sensory data that goes beyond just vision.</a:t>
            </a:r>
          </a:p>
          <a:p>
            <a:r>
              <a:rPr lang="en-US" dirty="0"/>
              <a:t>Produce a multi-modal feature vector for each object and train classifiers to recognize descriptive words/phrases such as “empty,” “metallic,” etc. </a:t>
            </a:r>
          </a:p>
          <a:p>
            <a:r>
              <a:rPr lang="en-US" dirty="0"/>
              <a:t>“Learning Multi-Modal Grounded Linguistic Semantics by Playing ‘I Spy’”, Thomason et al. IJCAI-2016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50A148-F3FD-419E-9B28-E720D73965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35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67742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>
            <a:spLocks noGrp="1"/>
          </p:cNvSpPr>
          <p:nvPr>
            <p:ph type="title"/>
          </p:nvPr>
        </p:nvSpPr>
        <p:spPr>
          <a:xfrm>
            <a:off x="457200" y="291800"/>
            <a:ext cx="8229600" cy="857400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Multimodal Classifiers</a:t>
            </a:r>
          </a:p>
        </p:txBody>
      </p:sp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457200" y="2171700"/>
            <a:ext cx="8229600" cy="1065000"/>
          </a:xfrm>
          <a:prstGeom prst="rect">
            <a:avLst/>
          </a:prstGeom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2400"/>
              <a:t>The robot used vision, audio and haptic information from manipulating the objects</a:t>
            </a:r>
          </a:p>
        </p:txBody>
      </p:sp>
      <p:sp>
        <p:nvSpPr>
          <p:cNvPr id="311" name="Shape 311"/>
          <p:cNvSpPr txBox="1">
            <a:spLocks noGrp="1"/>
          </p:cNvSpPr>
          <p:nvPr>
            <p:ph type="sldNum" idx="12"/>
          </p:nvPr>
        </p:nvSpPr>
        <p:spPr>
          <a:xfrm>
            <a:off x="8556784" y="5454701"/>
            <a:ext cx="548700" cy="393600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pPr>
                <a:spcBef>
                  <a:spcPts val="0"/>
                </a:spcBef>
                <a:buNone/>
              </a:pPr>
              <a:t>36</a:t>
            </a:fld>
            <a:endParaRPr lang="en"/>
          </a:p>
        </p:txBody>
      </p:sp>
      <p:pic>
        <p:nvPicPr>
          <p:cNvPr id="312" name="Shape 312" descr="lift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5901" y="3378006"/>
            <a:ext cx="2318125" cy="1738594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/>
          <p:nvPr/>
        </p:nvSpPr>
        <p:spPr>
          <a:xfrm>
            <a:off x="1289225" y="5116600"/>
            <a:ext cx="1689300" cy="50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2400">
                <a:latin typeface="Cambria"/>
                <a:ea typeface="Cambria"/>
                <a:cs typeface="Cambria"/>
                <a:sym typeface="Cambria"/>
              </a:rPr>
              <a:t>Grasp</a:t>
            </a:r>
          </a:p>
        </p:txBody>
      </p:sp>
      <p:sp>
        <p:nvSpPr>
          <p:cNvPr id="314" name="Shape 314"/>
          <p:cNvSpPr txBox="1"/>
          <p:nvPr/>
        </p:nvSpPr>
        <p:spPr>
          <a:xfrm>
            <a:off x="4261025" y="5116600"/>
            <a:ext cx="1689300" cy="50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2400">
                <a:latin typeface="Cambria"/>
                <a:ea typeface="Cambria"/>
                <a:cs typeface="Cambria"/>
                <a:sym typeface="Cambria"/>
              </a:rPr>
              <a:t>Lift</a:t>
            </a:r>
          </a:p>
        </p:txBody>
      </p:sp>
      <p:pic>
        <p:nvPicPr>
          <p:cNvPr id="315" name="Shape 315" descr="lower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2192" y="3345450"/>
            <a:ext cx="2404934" cy="1803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Shape 316"/>
          <p:cNvSpPr txBox="1"/>
          <p:nvPr/>
        </p:nvSpPr>
        <p:spPr>
          <a:xfrm>
            <a:off x="6928025" y="5116600"/>
            <a:ext cx="1689300" cy="50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2400">
                <a:latin typeface="Cambria"/>
                <a:ea typeface="Cambria"/>
                <a:cs typeface="Cambria"/>
                <a:sym typeface="Cambria"/>
              </a:rPr>
              <a:t>Lower</a:t>
            </a:r>
          </a:p>
        </p:txBody>
      </p:sp>
      <p:pic>
        <p:nvPicPr>
          <p:cNvPr id="317" name="Shape 317" descr="grasp.gif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601" y="3378001"/>
            <a:ext cx="2318125" cy="1738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943401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title"/>
          </p:nvPr>
        </p:nvSpPr>
        <p:spPr>
          <a:xfrm>
            <a:off x="457200" y="412450"/>
            <a:ext cx="8229600" cy="857400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" dirty="0"/>
              <a:t>Multimodal Classifiers</a:t>
            </a:r>
          </a:p>
        </p:txBody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457200" y="2171700"/>
            <a:ext cx="8229600" cy="1065000"/>
          </a:xfrm>
          <a:prstGeom prst="rect">
            <a:avLst/>
          </a:prstGeom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2400" dirty="0"/>
              <a:t>The robot used vision, audio and haptic information from manipulating the objects</a:t>
            </a:r>
          </a:p>
        </p:txBody>
      </p:sp>
      <p:sp>
        <p:nvSpPr>
          <p:cNvPr id="324" name="Shape 324"/>
          <p:cNvSpPr txBox="1">
            <a:spLocks noGrp="1"/>
          </p:cNvSpPr>
          <p:nvPr>
            <p:ph type="sldNum" idx="12"/>
          </p:nvPr>
        </p:nvSpPr>
        <p:spPr>
          <a:xfrm>
            <a:off x="8556784" y="5454701"/>
            <a:ext cx="548700" cy="393600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pPr>
                <a:spcBef>
                  <a:spcPts val="0"/>
                </a:spcBef>
                <a:buNone/>
              </a:pPr>
              <a:t>37</a:t>
            </a:fld>
            <a:endParaRPr lang="en"/>
          </a:p>
        </p:txBody>
      </p:sp>
      <p:sp>
        <p:nvSpPr>
          <p:cNvPr id="325" name="Shape 325"/>
          <p:cNvSpPr txBox="1"/>
          <p:nvPr/>
        </p:nvSpPr>
        <p:spPr>
          <a:xfrm>
            <a:off x="1517825" y="5040400"/>
            <a:ext cx="1689300" cy="50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2400">
                <a:latin typeface="Cambria"/>
                <a:ea typeface="Cambria"/>
                <a:cs typeface="Cambria"/>
                <a:sym typeface="Cambria"/>
              </a:rPr>
              <a:t>Drop</a:t>
            </a:r>
          </a:p>
        </p:txBody>
      </p:sp>
      <p:sp>
        <p:nvSpPr>
          <p:cNvPr id="326" name="Shape 326"/>
          <p:cNvSpPr txBox="1"/>
          <p:nvPr/>
        </p:nvSpPr>
        <p:spPr>
          <a:xfrm>
            <a:off x="4642025" y="5116600"/>
            <a:ext cx="1689300" cy="50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2400" dirty="0">
                <a:latin typeface="Cambria"/>
                <a:ea typeface="Cambria"/>
                <a:cs typeface="Cambria"/>
                <a:sym typeface="Cambria"/>
              </a:rPr>
              <a:t>Press</a:t>
            </a:r>
          </a:p>
        </p:txBody>
      </p:sp>
      <p:sp>
        <p:nvSpPr>
          <p:cNvPr id="327" name="Shape 327"/>
          <p:cNvSpPr txBox="1"/>
          <p:nvPr/>
        </p:nvSpPr>
        <p:spPr>
          <a:xfrm>
            <a:off x="6928025" y="5116600"/>
            <a:ext cx="1689300" cy="50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2400">
                <a:latin typeface="Cambria"/>
                <a:ea typeface="Cambria"/>
                <a:cs typeface="Cambria"/>
                <a:sym typeface="Cambria"/>
              </a:rPr>
              <a:t>Push</a:t>
            </a:r>
          </a:p>
        </p:txBody>
      </p:sp>
      <p:pic>
        <p:nvPicPr>
          <p:cNvPr id="328" name="Shape 328" descr="drop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801" y="3378000"/>
            <a:ext cx="2318125" cy="173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Shape 329" descr="press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6614" y="3378000"/>
            <a:ext cx="2318125" cy="173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Shape 330" descr="push.gif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7298" y="3301800"/>
            <a:ext cx="1303950" cy="1738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107721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EE596-4088-4CA3-916B-DF76DFD73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to 3D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C36FF-CF16-40F4-A17B-1E15CCA2D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1676400"/>
          </a:xfrm>
        </p:spPr>
        <p:txBody>
          <a:bodyPr/>
          <a:lstStyle/>
          <a:p>
            <a:r>
              <a:rPr lang="en-US" dirty="0"/>
              <a:t>“Text to 3D Scene Generation with Rich Lexical Grounding,” Chang et al. ACL 2015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D05EAC-C8B4-4716-B617-9141796D80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38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0AEE37-D009-47C1-B575-9699ABC81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03" y="3352800"/>
            <a:ext cx="9073432" cy="207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4098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6DDFFD2-CCC1-4197-A110-AE0D14BC73B3}" type="slidenum">
              <a:rPr lang="en-US"/>
              <a:pPr/>
              <a:t>39</a:t>
            </a:fld>
            <a:endParaRPr lang="en-US">
              <a:latin typeface="Times New Roman" pitchFamily="18" charset="0"/>
            </a:endParaRPr>
          </a:p>
        </p:txBody>
      </p:sp>
      <p:sp>
        <p:nvSpPr>
          <p:cNvPr id="90116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b="1" dirty="0"/>
              <a:t>FUTURE</a:t>
            </a:r>
          </a:p>
        </p:txBody>
      </p:sp>
    </p:spTree>
    <p:extLst>
      <p:ext uri="{BB962C8B-B14F-4D97-AF65-F5344CB8AC3E}">
        <p14:creationId xmlns:p14="http://schemas.microsoft.com/office/powerpoint/2010/main" val="4024658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F5CB6-C76D-405D-A8DD-AAD9A3FC1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Symbol Grounding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9AB91-DE00-4CF4-B92E-E9373C0F4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long-standing problems in symbolic AI (Good Old Fashion AI, GOFAI), is how symbols are “grounded” in perception.</a:t>
            </a:r>
          </a:p>
          <a:p>
            <a:r>
              <a:rPr lang="en-US" dirty="0" err="1"/>
              <a:t>Harnad</a:t>
            </a:r>
            <a:r>
              <a:rPr lang="en-US" dirty="0"/>
              <a:t>, S. (1990) identified “The Symbol Grounding Problem” as a key issue in AI.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EF4D5-B971-4533-82FF-267A856908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4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570772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Issues with Vector-Space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458200" cy="4687888"/>
          </a:xfrm>
        </p:spPr>
        <p:txBody>
          <a:bodyPr/>
          <a:lstStyle/>
          <a:p>
            <a:r>
              <a:rPr lang="en-US" dirty="0"/>
              <a:t>How to compose vector-space meanings of larger phrases and sentences from lexical representations? (many recent proposals…)</a:t>
            </a:r>
          </a:p>
          <a:p>
            <a:r>
              <a:rPr lang="en-US" dirty="0"/>
              <a:t>None of the proposals for compositionality capture the full representational or inferential power of symbolic logic </a:t>
            </a:r>
            <a:r>
              <a:rPr lang="en-US" sz="2800" dirty="0">
                <a:solidFill>
                  <a:srgbClr val="006600"/>
                </a:solidFill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9E5FFA-2973-43B1-99F6-C66376BCE238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40</a:t>
            </a:fld>
            <a:endParaRPr lang="en-US">
              <a:solidFill>
                <a:prstClr val="black"/>
              </a:solidFill>
              <a:latin typeface="Times New Roman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0600" y="4724400"/>
            <a:ext cx="668644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A50021"/>
                </a:solidFill>
              </a:rPr>
              <a:t>“You can’t cram the meaning of a whole </a:t>
            </a:r>
          </a:p>
          <a:p>
            <a:r>
              <a:rPr lang="en-US" sz="2800" dirty="0">
                <a:solidFill>
                  <a:srgbClr val="A50021"/>
                </a:solidFill>
              </a:rPr>
              <a:t>%&amp;!$# sentence into a single $&amp;!#* vector!”</a:t>
            </a:r>
          </a:p>
        </p:txBody>
      </p:sp>
    </p:spTree>
    <p:extLst>
      <p:ext uri="{BB962C8B-B14F-4D97-AF65-F5344CB8AC3E}">
        <p14:creationId xmlns:p14="http://schemas.microsoft.com/office/powerpoint/2010/main" val="19879825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0728210-38C2-44AA-9D90-1FCD092931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-7620000"/>
            <a:ext cx="7086600" cy="129077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F42F9-428D-4988-A46A-D5EB3378F55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41</a:t>
            </a:fld>
            <a:endParaRPr lang="en-US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38F1B-C75A-4921-AAD9-0FEAB03CF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-76200"/>
            <a:ext cx="8382000" cy="175260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Can you effectively cram </a:t>
            </a:r>
            <a:br>
              <a:rPr lang="en-US" dirty="0"/>
            </a:br>
            <a:r>
              <a:rPr lang="en-US" dirty="0"/>
              <a:t>this VQA problem into a vector?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B9EED2-3B04-4415-8C2B-C9B021E40A07}"/>
              </a:ext>
            </a:extLst>
          </p:cNvPr>
          <p:cNvSpPr txBox="1"/>
          <p:nvPr/>
        </p:nvSpPr>
        <p:spPr>
          <a:xfrm flipH="1">
            <a:off x="914400" y="5403465"/>
            <a:ext cx="7467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dirty="0"/>
              <a:t>What was the number of stars minus the number of stripes on the US flag in 1900?</a:t>
            </a:r>
          </a:p>
        </p:txBody>
      </p:sp>
    </p:spTree>
    <p:extLst>
      <p:ext uri="{BB962C8B-B14F-4D97-AF65-F5344CB8AC3E}">
        <p14:creationId xmlns:p14="http://schemas.microsoft.com/office/powerpoint/2010/main" val="9598817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38769-F460-45EC-99BD-C383DB53D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Pattern Recognition and</a:t>
            </a:r>
            <a:br>
              <a:rPr lang="en-US" dirty="0"/>
            </a:br>
            <a:r>
              <a:rPr lang="en-US" dirty="0"/>
              <a:t>Symbolic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2292E-9040-402D-9DB5-45B638812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3800" y="1440140"/>
            <a:ext cx="5029200" cy="4687888"/>
          </a:xfrm>
        </p:spPr>
        <p:txBody>
          <a:bodyPr/>
          <a:lstStyle/>
          <a:p>
            <a:r>
              <a:rPr lang="en-US" dirty="0"/>
              <a:t>NNs model thinking fast  ̶  pattern recognition.</a:t>
            </a:r>
          </a:p>
          <a:p>
            <a:r>
              <a:rPr lang="en-US" dirty="0"/>
              <a:t>GOFAI models thinking slow  ̶  symbolic reasoning.</a:t>
            </a:r>
          </a:p>
          <a:p>
            <a:r>
              <a:rPr lang="en-US" dirty="0"/>
              <a:t>Need to integrate both for effective AI.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1A39A6-85CE-4DCB-B301-583FF47344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42</a:t>
            </a:fld>
            <a:endParaRPr lang="en-US">
              <a:latin typeface="+mn-lt"/>
            </a:endParaRP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550BB0A8-FECD-4875-A365-4EF2203CE4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3400" y="1447800"/>
            <a:ext cx="3131509" cy="4687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79517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47797-0EA3-46A1-8533-93527D667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Modular NN’s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D75E2-53C1-4A9C-99C9-341C44559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1828800"/>
          </a:xfrm>
        </p:spPr>
        <p:txBody>
          <a:bodyPr/>
          <a:lstStyle/>
          <a:p>
            <a:r>
              <a:rPr lang="en-US" dirty="0"/>
              <a:t>An existing approach to integrating the two is Andreas et al.’s Neural Module Networks (NAACL 2016, ICCV 2017)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D5627-7EC6-401E-A0C8-64AC576E2E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43</a:t>
            </a:fld>
            <a:endParaRPr lang="en-US"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674391-8936-4E07-B26B-D150CF46B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013988"/>
            <a:ext cx="2590800" cy="38108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E3826A-A364-40B0-B5A4-4284D77E4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986" y="3124200"/>
            <a:ext cx="3876214" cy="315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721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D7020-17BC-47E9-97B3-75188A33B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NMN’s to N2NMNs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B524B-6810-4D89-B8D9-273705603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NMNs used a fixed parser to construct the module  layout, newer end-to-end version learns to construct the right layout.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8C0CF7-C5A3-4086-81FF-33FF305987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44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D76BB0-A06A-4B4A-9E92-AC830B5E4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224" y="3048000"/>
            <a:ext cx="6889551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3741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Text2Animation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4687888"/>
          </a:xfrm>
        </p:spPr>
        <p:txBody>
          <a:bodyPr/>
          <a:lstStyle/>
          <a:p>
            <a:r>
              <a:rPr lang="en-US" dirty="0"/>
              <a:t>Given a natural language description of an activity, generate a 3-D graphics animation.</a:t>
            </a:r>
          </a:p>
          <a:p>
            <a:r>
              <a:rPr lang="en-US" dirty="0"/>
              <a:t>Starting with simple human motion using </a:t>
            </a:r>
            <a:r>
              <a:rPr lang="en-US" dirty="0" err="1"/>
              <a:t>MoCap</a:t>
            </a:r>
            <a:r>
              <a:rPr lang="en-US" dirty="0"/>
              <a:t> data captioned with language.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0908E0-2CD8-43DB-8F16-1B583539CFFD}" type="slidenum">
              <a:rPr lang="ar-SA" smtClean="0">
                <a:solidFill>
                  <a:srgbClr val="000000"/>
                </a:solidFill>
              </a:rPr>
              <a:pPr/>
              <a:t>45</a:t>
            </a:fld>
            <a:endParaRPr lang="en-US">
              <a:solidFill>
                <a:srgbClr val="000000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5972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Simple Text2Animation Example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man jumps forward. </a:t>
            </a:r>
          </a:p>
          <a:p>
            <a:endParaRPr kumimoji="1" lang="zh-CN" altLang="en-US" dirty="0"/>
          </a:p>
        </p:txBody>
      </p:sp>
      <p:pic>
        <p:nvPicPr>
          <p:cNvPr id="4" name="0001-0251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2578" y="3008844"/>
            <a:ext cx="4316963" cy="242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464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Text2Animation Long-Term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319" y="1594640"/>
            <a:ext cx="7772400" cy="2703407"/>
          </a:xfrm>
        </p:spPr>
        <p:txBody>
          <a:bodyPr/>
          <a:lstStyle/>
          <a:p>
            <a:r>
              <a:rPr lang="en-US" dirty="0"/>
              <a:t>Allow for human interaction with objects and detailed scene descriptions.</a:t>
            </a:r>
          </a:p>
          <a:p>
            <a:pPr lvl="1"/>
            <a:r>
              <a:rPr lang="en-US" dirty="0"/>
              <a:t>A little boy in a red shirt kicks a soccer ball, it bounces off a pine tree and then hits a glass of red wine sitting on a picnic table and breaks it.</a:t>
            </a:r>
          </a:p>
          <a:p>
            <a:r>
              <a:rPr lang="en-US" dirty="0"/>
              <a:t>Ultimate vision:</a:t>
            </a:r>
          </a:p>
          <a:p>
            <a:pPr>
              <a:buNone/>
            </a:pPr>
            <a:r>
              <a:rPr lang="en-US" dirty="0"/>
              <a:t>  </a:t>
            </a:r>
            <a:r>
              <a:rPr lang="en-US" sz="2800" dirty="0"/>
              <a:t>(Thanks to Angel Chang)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0908E0-2CD8-43DB-8F16-1B583539CFFD}" type="slidenum">
              <a:rPr lang="ar-SA" smtClean="0">
                <a:solidFill>
                  <a:srgbClr val="000000"/>
                </a:solidFill>
              </a:rPr>
              <a:pPr/>
              <a:t>47</a:t>
            </a:fld>
            <a:endParaRPr lang="en-US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026" name="AutoShape 2" descr="Image result for harry potter book cover"/>
          <p:cNvSpPr>
            <a:spLocks noChangeAspect="1" noChangeArrowheads="1"/>
          </p:cNvSpPr>
          <p:nvPr/>
        </p:nvSpPr>
        <p:spPr bwMode="auto">
          <a:xfrm>
            <a:off x="155575" y="712788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Image result for harry potter book cover"/>
          <p:cNvSpPr>
            <a:spLocks noChangeAspect="1" noChangeArrowheads="1"/>
          </p:cNvSpPr>
          <p:nvPr/>
        </p:nvSpPr>
        <p:spPr bwMode="auto">
          <a:xfrm>
            <a:off x="155575" y="712788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Image result for harry potter book cover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44327" y="4206131"/>
            <a:ext cx="1080558" cy="1633329"/>
          </a:xfrm>
          <a:prstGeom prst="rect">
            <a:avLst/>
          </a:prstGeom>
          <a:noFill/>
        </p:spPr>
      </p:pic>
      <p:pic>
        <p:nvPicPr>
          <p:cNvPr id="1032" name="Picture 8" descr="Image result for harry potter movie poste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00670" y="4191000"/>
            <a:ext cx="1120061" cy="1659467"/>
          </a:xfrm>
          <a:prstGeom prst="rect">
            <a:avLst/>
          </a:prstGeom>
          <a:noFill/>
        </p:spPr>
      </p:pic>
      <p:sp>
        <p:nvSpPr>
          <p:cNvPr id="9" name="Right Arrow 8"/>
          <p:cNvSpPr/>
          <p:nvPr/>
        </p:nvSpPr>
        <p:spPr bwMode="auto">
          <a:xfrm>
            <a:off x="6218644" y="4841239"/>
            <a:ext cx="241609" cy="799134"/>
          </a:xfrm>
          <a:prstGeom prst="rightArrow">
            <a:avLst/>
          </a:prstGeom>
          <a:solidFill>
            <a:srgbClr val="C000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1481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3352800"/>
          </a:xfrm>
        </p:spPr>
        <p:txBody>
          <a:bodyPr/>
          <a:lstStyle/>
          <a:p>
            <a:r>
              <a:rPr lang="en-US" dirty="0">
                <a:solidFill>
                  <a:srgbClr val="3333CC"/>
                </a:solidFill>
              </a:rPr>
              <a:t>Past:</a:t>
            </a:r>
            <a:r>
              <a:rPr lang="en-US" dirty="0"/>
              <a:t> Language grounding has a long, rich history.</a:t>
            </a:r>
          </a:p>
          <a:p>
            <a:r>
              <a:rPr lang="en-US" dirty="0">
                <a:solidFill>
                  <a:srgbClr val="3333CC"/>
                </a:solidFill>
              </a:rPr>
              <a:t>Present: </a:t>
            </a:r>
            <a:r>
              <a:rPr lang="en-US" dirty="0"/>
              <a:t>There is blossoming of recent work using deep learning. </a:t>
            </a:r>
          </a:p>
          <a:p>
            <a:r>
              <a:rPr lang="en-US" dirty="0">
                <a:solidFill>
                  <a:srgbClr val="3333CC"/>
                </a:solidFill>
              </a:rPr>
              <a:t>Future: </a:t>
            </a:r>
            <a:r>
              <a:rPr lang="en-US" dirty="0"/>
              <a:t>How do we integrate deep learning and symbolic representation and reasoning?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48</a:t>
            </a:fld>
            <a:endParaRPr lang="en-US">
              <a:latin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0B8D8-F02B-447E-999A-5A0BC8895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Work on Language and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D7A3F-08A7-4B4E-B848-81F1B6F20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971800"/>
            <a:ext cx="7772400" cy="4687888"/>
          </a:xfrm>
        </p:spPr>
        <p:txBody>
          <a:bodyPr/>
          <a:lstStyle/>
          <a:p>
            <a:r>
              <a:rPr lang="en-US" dirty="0"/>
              <a:t>There was a small but diverse set of projects on language and vision in the 90’s and 00’s.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74A67-51CA-441D-962E-7F3B4F57D7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5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30088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FCD3A-6EFD-4C8E-9DE8-BB1A08AC3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0997"/>
            <a:ext cx="8077200" cy="990600"/>
          </a:xfrm>
        </p:spPr>
        <p:txBody>
          <a:bodyPr/>
          <a:lstStyle/>
          <a:p>
            <a:r>
              <a:rPr lang="en-US" dirty="0"/>
              <a:t>Associating Words and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7D9CF-B73D-4FD3-99C1-5755A210E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“Matching words and pictures.” </a:t>
            </a:r>
            <a:r>
              <a:rPr lang="pt-BR" sz="2800" dirty="0"/>
              <a:t>Barnard, Duygulu, Forsyth, de Freitas, Blei, </a:t>
            </a:r>
            <a:r>
              <a:rPr lang="en-US" sz="2800" dirty="0"/>
              <a:t>and Jordan. JMLR, 2003.</a:t>
            </a:r>
          </a:p>
          <a:p>
            <a:pPr lvl="1"/>
            <a:r>
              <a:rPr lang="en-US" dirty="0"/>
              <a:t>Uses model adapted from statistical 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F18C60-B746-4447-8B45-72B557E946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6</a:t>
            </a:fld>
            <a:endParaRPr lang="en-US"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2AE36F-F00B-4A80-92B2-F0F19CDEF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3581400"/>
            <a:ext cx="5791200" cy="3106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441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73DE3-6AD5-4677-BDE5-B84ABAE0F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228600"/>
            <a:ext cx="8077200" cy="990600"/>
          </a:xfrm>
        </p:spPr>
        <p:txBody>
          <a:bodyPr/>
          <a:lstStyle/>
          <a:p>
            <a:r>
              <a:rPr lang="en-US" dirty="0"/>
              <a:t>Interpreting Captioned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61AFE-6AED-4571-AA14-49627A494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1981200"/>
          </a:xfrm>
        </p:spPr>
        <p:txBody>
          <a:bodyPr/>
          <a:lstStyle/>
          <a:p>
            <a:r>
              <a:rPr lang="en-US" sz="2800" dirty="0"/>
              <a:t>“Names and Faces in the News,” Berg, Berg, Edwards, Maire, White, </a:t>
            </a:r>
            <a:r>
              <a:rPr lang="en-US" sz="2800" dirty="0" err="1"/>
              <a:t>Teh</a:t>
            </a:r>
            <a:r>
              <a:rPr lang="en-US" sz="2800" dirty="0"/>
              <a:t>, Learned-Miller, Forsyth, CVPR 2004.</a:t>
            </a:r>
          </a:p>
          <a:p>
            <a:pPr lvl="1"/>
            <a:r>
              <a:rPr lang="en-US" sz="2400" dirty="0"/>
              <a:t>Connect names in image captions to faces in the image</a:t>
            </a:r>
            <a:br>
              <a:rPr lang="en-US" sz="2400" dirty="0"/>
            </a:br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862A9D-CF47-44D2-AE8B-4D3B6C55A6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07B0A0-3952-48D0-A831-2CBA31B04643}" type="slidenum">
              <a:rPr lang="en-US" smtClean="0"/>
              <a:pPr/>
              <a:t>7</a:t>
            </a:fld>
            <a:endParaRPr lang="en-US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BB4E03-9CAB-4040-8F89-62BD1AA00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3581400"/>
            <a:ext cx="7077679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23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Word Sense Disambiguation</a:t>
            </a:r>
            <a:br>
              <a:rPr lang="en-US" dirty="0"/>
            </a:br>
            <a:r>
              <a:rPr lang="en-US" dirty="0"/>
              <a:t>with Pictures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9E5FFA-2973-43B1-99F6-C66376BCE238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8</a:t>
            </a:fld>
            <a:endParaRPr lang="en-US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026" name="Picture 2" descr="https://encrypted-tbn0.gstatic.com/images?q=tbn:ANd9GcQtbiQ3ZnC90tIXe2F9hiw5zdd14-oywvR6cPit5-hyjCbkYQ_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600200"/>
            <a:ext cx="3124200" cy="2340136"/>
          </a:xfrm>
          <a:prstGeom prst="rect">
            <a:avLst/>
          </a:prstGeom>
          <a:noFill/>
        </p:spPr>
      </p:pic>
      <p:pic>
        <p:nvPicPr>
          <p:cNvPr id="1028" name="Picture 4" descr="https://encrypted-tbn2.gstatic.com/images?q=tbn:ANd9GcQkJsPP65xKoewzg3HcURyw_BlOE1htp0oHqniCHeKd19N0-veV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0" y="1600200"/>
            <a:ext cx="3447736" cy="2286000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5257800"/>
            <a:ext cx="7772400" cy="801688"/>
          </a:xfrm>
        </p:spPr>
        <p:txBody>
          <a:bodyPr/>
          <a:lstStyle/>
          <a:p>
            <a:pPr>
              <a:buNone/>
            </a:pPr>
            <a:r>
              <a:rPr lang="en-US" sz="2800" dirty="0">
                <a:solidFill>
                  <a:srgbClr val="006600"/>
                </a:solidFill>
              </a:rPr>
              <a:t>Barnard &amp; Johnson AIJ-2005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91752" y="4267200"/>
            <a:ext cx="76209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Fred Carpenter owns a large plant in Peoria Illinois.</a:t>
            </a:r>
          </a:p>
        </p:txBody>
      </p:sp>
    </p:spTree>
    <p:extLst>
      <p:ext uri="{BB962C8B-B14F-4D97-AF65-F5344CB8AC3E}">
        <p14:creationId xmlns:p14="http://schemas.microsoft.com/office/powerpoint/2010/main" val="2241169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Generation from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5029200"/>
            <a:ext cx="8077200" cy="1106488"/>
          </a:xfrm>
        </p:spPr>
        <p:txBody>
          <a:bodyPr/>
          <a:lstStyle/>
          <a:p>
            <a:pPr>
              <a:buNone/>
            </a:pPr>
            <a:r>
              <a:rPr lang="en-US" sz="2400" dirty="0">
                <a:solidFill>
                  <a:srgbClr val="006600"/>
                </a:solidFill>
              </a:rPr>
              <a:t>Coyne &amp; </a:t>
            </a:r>
            <a:r>
              <a:rPr lang="en-US" sz="2400" dirty="0" err="1">
                <a:solidFill>
                  <a:srgbClr val="006600"/>
                </a:solidFill>
              </a:rPr>
              <a:t>Sproat</a:t>
            </a:r>
            <a:r>
              <a:rPr lang="en-US" sz="2400" dirty="0">
                <a:solidFill>
                  <a:srgbClr val="006600"/>
                </a:solidFill>
              </a:rPr>
              <a:t>, </a:t>
            </a:r>
            <a:r>
              <a:rPr lang="en-US" sz="2000" dirty="0">
                <a:solidFill>
                  <a:srgbClr val="006600"/>
                </a:solidFill>
              </a:rPr>
              <a:t>SIGGRAPH</a:t>
            </a:r>
            <a:r>
              <a:rPr lang="en-US" sz="2400" dirty="0">
                <a:solidFill>
                  <a:srgbClr val="006600"/>
                </a:solidFill>
              </a:rPr>
              <a:t>-2001           Zhu et al. AAAI-2007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9E5FFA-2973-43B1-99F6-C66376BCE238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9</a:t>
            </a:fld>
            <a:endParaRPr lang="en-US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870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1371600"/>
            <a:ext cx="4419600" cy="33723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704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0" y="2286000"/>
            <a:ext cx="4302591" cy="246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76585071"/>
      </p:ext>
    </p:extLst>
  </p:cSld>
  <p:clrMapOvr>
    <a:masterClrMapping/>
  </p:clrMapOvr>
</p:sld>
</file>

<file path=ppt/theme/theme1.xml><?xml version="1.0" encoding="utf-8"?>
<a:theme xmlns:a="http://schemas.openxmlformats.org/drawingml/2006/main" name="models">
  <a:themeElements>
    <a:clrScheme name="">
      <a:dk1>
        <a:srgbClr val="000000"/>
      </a:dk1>
      <a:lt1>
        <a:srgbClr val="FFFFFF"/>
      </a:lt1>
      <a:dk2>
        <a:srgbClr val="3333FF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3366"/>
      </a:hlink>
      <a:folHlink>
        <a:srgbClr val="B2B2B2"/>
      </a:folHlink>
    </a:clrScheme>
    <a:fontScheme name="models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odels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els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els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els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els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els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els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swiss">
  <a:themeElements>
    <a:clrScheme name="Custom 218">
      <a:dk1>
        <a:srgbClr val="000000"/>
      </a:dk1>
      <a:lt1>
        <a:srgbClr val="FFFFFF"/>
      </a:lt1>
      <a:dk2>
        <a:srgbClr val="5B595A"/>
      </a:dk2>
      <a:lt2>
        <a:srgbClr val="CFD4D4"/>
      </a:lt2>
      <a:accent1>
        <a:srgbClr val="CC0202"/>
      </a:accent1>
      <a:accent2>
        <a:srgbClr val="228AFF"/>
      </a:accent2>
      <a:accent3>
        <a:srgbClr val="FBC82F"/>
      </a:accent3>
      <a:accent4>
        <a:srgbClr val="253E91"/>
      </a:accent4>
      <a:accent5>
        <a:srgbClr val="F68D0C"/>
      </a:accent5>
      <a:accent6>
        <a:srgbClr val="257E12"/>
      </a:accent6>
      <a:hlink>
        <a:srgbClr val="144C72"/>
      </a:hlink>
      <a:folHlink>
        <a:srgbClr val="8C9D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wiss">
  <a:themeElements>
    <a:clrScheme name="Custom 218">
      <a:dk1>
        <a:srgbClr val="000000"/>
      </a:dk1>
      <a:lt1>
        <a:srgbClr val="FFFFFF"/>
      </a:lt1>
      <a:dk2>
        <a:srgbClr val="5B595A"/>
      </a:dk2>
      <a:lt2>
        <a:srgbClr val="CFD4D4"/>
      </a:lt2>
      <a:accent1>
        <a:srgbClr val="CC0202"/>
      </a:accent1>
      <a:accent2>
        <a:srgbClr val="228AFF"/>
      </a:accent2>
      <a:accent3>
        <a:srgbClr val="FBC82F"/>
      </a:accent3>
      <a:accent4>
        <a:srgbClr val="253E91"/>
      </a:accent4>
      <a:accent5>
        <a:srgbClr val="F68D0C"/>
      </a:accent5>
      <a:accent6>
        <a:srgbClr val="257E12"/>
      </a:accent6>
      <a:hlink>
        <a:srgbClr val="144C72"/>
      </a:hlink>
      <a:folHlink>
        <a:srgbClr val="8C9D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C:\My Documents\Powerpoint\IR Course\models.ppt</Template>
  <TotalTime>23511</TotalTime>
  <Words>1598</Words>
  <Application>Microsoft Office PowerPoint</Application>
  <PresentationFormat>On-screen Show (4:3)</PresentationFormat>
  <Paragraphs>273</Paragraphs>
  <Slides>48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7" baseType="lpstr">
      <vt:lpstr>Arial</vt:lpstr>
      <vt:lpstr>Calibri</vt:lpstr>
      <vt:lpstr>Cambria</vt:lpstr>
      <vt:lpstr>Helvetica</vt:lpstr>
      <vt:lpstr>Oswald</vt:lpstr>
      <vt:lpstr>Times New Roman</vt:lpstr>
      <vt:lpstr>models</vt:lpstr>
      <vt:lpstr>4_swiss</vt:lpstr>
      <vt:lpstr>swiss</vt:lpstr>
      <vt:lpstr>Visually Grounded Language: Past, Present, and Future</vt:lpstr>
      <vt:lpstr>PAST</vt:lpstr>
      <vt:lpstr>History</vt:lpstr>
      <vt:lpstr>Symbol Grounding</vt:lpstr>
      <vt:lpstr>Early Work on Language and Vision</vt:lpstr>
      <vt:lpstr>Associating Words and Images</vt:lpstr>
      <vt:lpstr>Interpreting Captioned Images</vt:lpstr>
      <vt:lpstr> Word Sense Disambiguation with Pictures</vt:lpstr>
      <vt:lpstr>Image Generation from Text</vt:lpstr>
      <vt:lpstr>Grounding in Virtual Environments</vt:lpstr>
      <vt:lpstr>Language and Vision as  Two Views for Co-training</vt:lpstr>
      <vt:lpstr>1st Workshop on Language and Vision</vt:lpstr>
      <vt:lpstr>Following Spate of Workshops on Grounded Language</vt:lpstr>
      <vt:lpstr>Natural Language Captioning of Images (Kuznetsova et al., ACL-12)</vt:lpstr>
      <vt:lpstr>Sample Generated Image Descriptions</vt:lpstr>
      <vt:lpstr>Natural Language Video Description</vt:lpstr>
      <vt:lpstr>Video Description Architecture</vt:lpstr>
      <vt:lpstr>PRESENT</vt:lpstr>
      <vt:lpstr>Deep Learning Revolution</vt:lpstr>
      <vt:lpstr>PowerPoint Presentation</vt:lpstr>
      <vt:lpstr>PowerPoint Presentation</vt:lpstr>
      <vt:lpstr>Visual Question Answering (Agrawal, et al., 2016)</vt:lpstr>
      <vt:lpstr>VQA Architectures</vt:lpstr>
      <vt:lpstr>Visual Dialog</vt:lpstr>
      <vt:lpstr>Visual Dialog  Das et al., CVPR 2017 </vt:lpstr>
      <vt:lpstr>Learning Cooperative Visual Dialog Agents with Deep Reinforcement Learning. Das et al., ICCV 2017 </vt:lpstr>
      <vt:lpstr>Using Vision to Disambiguate Language</vt:lpstr>
      <vt:lpstr>Multimodal Pivots for Image Caption Translation Hitschler et al., ACL 2016</vt:lpstr>
      <vt:lpstr>Using Language to Disambiguate Vision</vt:lpstr>
      <vt:lpstr>Sample Language Enhanced Vision</vt:lpstr>
      <vt:lpstr>Joint Visual/Linguistic Interpretation</vt:lpstr>
      <vt:lpstr>Joint  PP-Attachment  &amp; Image Segmentation</vt:lpstr>
      <vt:lpstr>Explainable AI (XAI) for Vision and Language</vt:lpstr>
      <vt:lpstr>Explainable VQA</vt:lpstr>
      <vt:lpstr>Multi-Modal Perceptual Grounding</vt:lpstr>
      <vt:lpstr>Multimodal Classifiers</vt:lpstr>
      <vt:lpstr>Multimodal Classifiers</vt:lpstr>
      <vt:lpstr>Language to 3D Graphics</vt:lpstr>
      <vt:lpstr>FUTURE</vt:lpstr>
      <vt:lpstr>Issues with Vector-Space Semantics</vt:lpstr>
      <vt:lpstr>Can you effectively cram  this VQA problem into a vector?</vt:lpstr>
      <vt:lpstr>Integrating Pattern Recognition and Symbolic Reasoning</vt:lpstr>
      <vt:lpstr>Modular NN’s</vt:lpstr>
      <vt:lpstr>NMN’s to N2NMNs</vt:lpstr>
      <vt:lpstr>Text2Animation</vt:lpstr>
      <vt:lpstr>Simple Text2Animation Example</vt:lpstr>
      <vt:lpstr>Text2Animation Long-Term Goals</vt:lpstr>
      <vt:lpstr>Conclusions</vt:lpstr>
    </vt:vector>
  </TitlesOfParts>
  <Company>University of Texas at Austin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Information Retrieval and Web Search</dc:title>
  <dc:creator>Raymond Mooney</dc:creator>
  <cp:lastModifiedBy>Raymond Mooney</cp:lastModifiedBy>
  <cp:revision>220</cp:revision>
  <cp:lastPrinted>1601-01-01T00:00:00Z</cp:lastPrinted>
  <dcterms:created xsi:type="dcterms:W3CDTF">2001-05-20T22:11:52Z</dcterms:created>
  <dcterms:modified xsi:type="dcterms:W3CDTF">2017-11-29T02:27:52Z</dcterms:modified>
</cp:coreProperties>
</file>

<file path=docProps/thumbnail.jpeg>
</file>